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3" r:id="rId5"/>
    <p:sldMasterId id="214748371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</p:sldIdLst>
  <p:sldSz cy="5143500" cx="9144000"/>
  <p:notesSz cx="6858000" cy="9144000"/>
  <p:embeddedFontLst>
    <p:embeddedFont>
      <p:font typeface="Gowun Batang"/>
      <p:regular r:id="rId73"/>
      <p:bold r:id="rId74"/>
    </p:embeddedFont>
    <p:embeddedFont>
      <p:font typeface="Newsreader"/>
      <p:regular r:id="rId75"/>
      <p:bold r:id="rId76"/>
      <p:italic r:id="rId77"/>
      <p:boldItalic r:id="rId78"/>
    </p:embeddedFont>
    <p:embeddedFont>
      <p:font typeface="DM Sans Light"/>
      <p:regular r:id="rId79"/>
      <p:bold r:id="rId80"/>
      <p:italic r:id="rId81"/>
      <p:boldItalic r:id="rId82"/>
    </p:embeddedFont>
    <p:embeddedFont>
      <p:font typeface="DM Sans SemiBold"/>
      <p:regular r:id="rId83"/>
      <p:bold r:id="rId84"/>
      <p:italic r:id="rId85"/>
      <p:boldItalic r:id="rId86"/>
    </p:embeddedFont>
    <p:embeddedFont>
      <p:font typeface="DM Sans"/>
      <p:regular r:id="rId87"/>
      <p:bold r:id="rId88"/>
      <p:italic r:id="rId89"/>
      <p:boldItalic r:id="rId90"/>
    </p:embeddedFont>
    <p:embeddedFont>
      <p:font typeface="Newsreader SemiBold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661FC5F-55F6-4CF7-9A19-D08A10D9C65F}">
  <a:tblStyle styleId="{2661FC5F-55F6-4CF7-9A19-D08A10D9C6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615B45B-A205-4B0C-B4D0-0D29E5E2AF29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DMSansSemiBold-bold.fntdata"/><Relationship Id="rId83" Type="http://schemas.openxmlformats.org/officeDocument/2006/relationships/font" Target="fonts/DMSansSemiBold-regular.fntdata"/><Relationship Id="rId42" Type="http://schemas.openxmlformats.org/officeDocument/2006/relationships/slide" Target="slides/slide35.xml"/><Relationship Id="rId86" Type="http://schemas.openxmlformats.org/officeDocument/2006/relationships/font" Target="fonts/DMSansSemiBold-boldItalic.fntdata"/><Relationship Id="rId41" Type="http://schemas.openxmlformats.org/officeDocument/2006/relationships/slide" Target="slides/slide34.xml"/><Relationship Id="rId85" Type="http://schemas.openxmlformats.org/officeDocument/2006/relationships/font" Target="fonts/DMSansSemiBold-italic.fntdata"/><Relationship Id="rId44" Type="http://schemas.openxmlformats.org/officeDocument/2006/relationships/slide" Target="slides/slide37.xml"/><Relationship Id="rId88" Type="http://schemas.openxmlformats.org/officeDocument/2006/relationships/font" Target="fonts/DMSans-bold.fntdata"/><Relationship Id="rId43" Type="http://schemas.openxmlformats.org/officeDocument/2006/relationships/slide" Target="slides/slide36.xml"/><Relationship Id="rId87" Type="http://schemas.openxmlformats.org/officeDocument/2006/relationships/font" Target="fonts/DMSans-regular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DMSans-italic.fntdata"/><Relationship Id="rId80" Type="http://schemas.openxmlformats.org/officeDocument/2006/relationships/font" Target="fonts/DMSansLight-bold.fntdata"/><Relationship Id="rId82" Type="http://schemas.openxmlformats.org/officeDocument/2006/relationships/font" Target="fonts/DMSansLight-boldItalic.fntdata"/><Relationship Id="rId81" Type="http://schemas.openxmlformats.org/officeDocument/2006/relationships/font" Target="fonts/DMSansLigh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GowunBatang-regular.fntdata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font" Target="fonts/Newsreader-regular.fntdata"/><Relationship Id="rId30" Type="http://schemas.openxmlformats.org/officeDocument/2006/relationships/slide" Target="slides/slide23.xml"/><Relationship Id="rId74" Type="http://schemas.openxmlformats.org/officeDocument/2006/relationships/font" Target="fonts/GowunBatang-bold.fntdata"/><Relationship Id="rId33" Type="http://schemas.openxmlformats.org/officeDocument/2006/relationships/slide" Target="slides/slide26.xml"/><Relationship Id="rId77" Type="http://schemas.openxmlformats.org/officeDocument/2006/relationships/font" Target="fonts/Newsreader-italic.fntdata"/><Relationship Id="rId32" Type="http://schemas.openxmlformats.org/officeDocument/2006/relationships/slide" Target="slides/slide25.xml"/><Relationship Id="rId76" Type="http://schemas.openxmlformats.org/officeDocument/2006/relationships/font" Target="fonts/Newsreader-bold.fntdata"/><Relationship Id="rId35" Type="http://schemas.openxmlformats.org/officeDocument/2006/relationships/slide" Target="slides/slide28.xml"/><Relationship Id="rId79" Type="http://schemas.openxmlformats.org/officeDocument/2006/relationships/font" Target="fonts/DMSansLight-regular.fntdata"/><Relationship Id="rId34" Type="http://schemas.openxmlformats.org/officeDocument/2006/relationships/slide" Target="slides/slide27.xml"/><Relationship Id="rId78" Type="http://schemas.openxmlformats.org/officeDocument/2006/relationships/font" Target="fonts/Newsreader-boldItalic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94" Type="http://schemas.openxmlformats.org/officeDocument/2006/relationships/font" Target="fonts/NewsreaderSemiBold-boldItalic.fntdata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NewsreaderSemiBold-regular.fntdata"/><Relationship Id="rId90" Type="http://schemas.openxmlformats.org/officeDocument/2006/relationships/font" Target="fonts/DMSans-boldItalic.fntdata"/><Relationship Id="rId93" Type="http://schemas.openxmlformats.org/officeDocument/2006/relationships/font" Target="fonts/NewsreaderSemiBold-italic.fntdata"/><Relationship Id="rId92" Type="http://schemas.openxmlformats.org/officeDocument/2006/relationships/font" Target="fonts/NewsreaderSemiBold-bold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702d7d8f73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702d7d8f73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7051f1b50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7051f1b50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6f35db3d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6f35db3d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7051f1b50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7051f1b50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7051f1b50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7051f1b50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7051f1b50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7051f1b50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7051f1b50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7051f1b50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7051f1b50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7051f1b50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6dfd2663e4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6dfd2663e4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6dfd2663e4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6dfd2663e4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6dfd2663e4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6dfd2663e4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702d7d8f73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702d7d8f73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6dfd2663e4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6dfd2663e4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how the starting points of Classes 1, 3, and 4 are relatively similar. Would be better to combine Classes 3 and 4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SANS Average Posterior Probabilities (4-class):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0.6855159 0.7190840 0.7997332 0.6412123</a:t>
            </a:r>
            <a:endParaRPr b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6dfd2663e4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6dfd2663e4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6dfd2663e4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36dfd2663e4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6dfd2663e4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6dfd2663e4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6dfd2663e4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6dfd2663e4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LV1: 3-class solution had a lower BIC for 24 months.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6dfd2663e4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36dfd2663e4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LV1: 3-class solution had a lower BIC for 24 months.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6dfd2663e4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6dfd2663e4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LV1: 3-class solution had a lower BIC for 24 months.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6dfd2663e4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6dfd2663e4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6dfd2663e4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6dfd2663e4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6dfd2663e4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36dfd2663e4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6dfd2663e4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6dfd2663e4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6dfd2663e4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6dfd2663e4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6dfd2663e4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6dfd2663e4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6dfd2663e4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6dfd2663e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6dfd2663e4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36dfd2663e4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6dfd2663e4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6dfd2663e4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6dfd2663e4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36dfd2663e4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6dfd2663e4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36dfd2663e4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6dfd2663e4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36dfd2663e4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6dfd2663e4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6dfd2663e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6dfd2663e4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6dfd2663e4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6dfd2663e4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6dfd2663e4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6dfd2663e4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6dfd2663e4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6dfd2663e4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36dfd2663e4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6dfd2663e4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6dfd2663e4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6dfd2663e4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36dfd2663e4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6dfd2663e4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36dfd2663e4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6dfd2663e4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36dfd2663e4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6dfd2663e4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36dfd2663e4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6dfd2663e4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36dfd2663e4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6dfd2663e4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36dfd2663e4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6dfd2663e4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36dfd2663e4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6dfd2663e4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6dfd2663e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6dfd2663e4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36dfd2663e4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6dfd2663e4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36dfd2663e4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6dfd2663e4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36dfd2663e4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6dfd2663e4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36dfd2663e4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6dfd2663e4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36dfd2663e4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6dfd2663e4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36dfd2663e4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6dfd2663e4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36dfd2663e4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6dfd2663e4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6dfd2663e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6dfd2663e4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36dfd2663e4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6dfd2663e4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36dfd2663e4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6dfd2663e4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6dfd2663e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36dfd2663e4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36dfd2663e4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6dfd2663e4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36dfd2663e4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6dfd2663e4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36dfd2663e4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36dfd2663e4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36dfd2663e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36dfd2663e4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36dfd2663e4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6dfd2663e4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36dfd2663e4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6e01fa882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6e01fa882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6e01fa882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6e01fa882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6f35db3d6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6f35db3d6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1"/>
          <p:cNvSpPr txBox="1"/>
          <p:nvPr>
            <p:ph idx="2" type="body"/>
          </p:nvPr>
        </p:nvSpPr>
        <p:spPr>
          <a:xfrm>
            <a:off x="71308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3" type="subTitle"/>
          </p:nvPr>
        </p:nvSpPr>
        <p:spPr>
          <a:xfrm>
            <a:off x="71308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4" type="subTitle"/>
          </p:nvPr>
        </p:nvSpPr>
        <p:spPr>
          <a:xfrm>
            <a:off x="71308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5" type="body"/>
          </p:nvPr>
        </p:nvSpPr>
        <p:spPr>
          <a:xfrm>
            <a:off x="4892138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6" type="subTitle"/>
          </p:nvPr>
        </p:nvSpPr>
        <p:spPr>
          <a:xfrm>
            <a:off x="4892138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7" type="subTitle"/>
          </p:nvPr>
        </p:nvSpPr>
        <p:spPr>
          <a:xfrm>
            <a:off x="4892138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8" name="Google Shape;108;p11"/>
          <p:cNvSpPr txBox="1"/>
          <p:nvPr>
            <p:ph idx="8" type="body"/>
          </p:nvPr>
        </p:nvSpPr>
        <p:spPr>
          <a:xfrm>
            <a:off x="2607050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9" type="subTitle"/>
          </p:nvPr>
        </p:nvSpPr>
        <p:spPr>
          <a:xfrm>
            <a:off x="2607050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13" type="subTitle"/>
          </p:nvPr>
        </p:nvSpPr>
        <p:spPr>
          <a:xfrm>
            <a:off x="2607050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14" type="body"/>
          </p:nvPr>
        </p:nvSpPr>
        <p:spPr>
          <a:xfrm>
            <a:off x="3619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5" type="subTitle"/>
          </p:nvPr>
        </p:nvSpPr>
        <p:spPr>
          <a:xfrm>
            <a:off x="3619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6" type="subTitle"/>
          </p:nvPr>
        </p:nvSpPr>
        <p:spPr>
          <a:xfrm>
            <a:off x="3619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7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1406600" y="988557"/>
            <a:ext cx="6330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2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2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12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Four steps">
  <p:cSld name="CUSTOM_7_1_1_1_1_1_1_1_1_1_1_1_1_1_1_1_1_1_2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3"/>
          <p:cNvSpPr/>
          <p:nvPr/>
        </p:nvSpPr>
        <p:spPr>
          <a:xfrm>
            <a:off x="50" y="2785800"/>
            <a:ext cx="2294400" cy="235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" name="Google Shape;126;p13"/>
          <p:cNvSpPr/>
          <p:nvPr/>
        </p:nvSpPr>
        <p:spPr>
          <a:xfrm>
            <a:off x="2286125" y="2068875"/>
            <a:ext cx="2294400" cy="307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7" name="Google Shape;127;p13"/>
          <p:cNvSpPr/>
          <p:nvPr/>
        </p:nvSpPr>
        <p:spPr>
          <a:xfrm>
            <a:off x="4565475" y="1495326"/>
            <a:ext cx="2294400" cy="36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" name="Google Shape;128;p13"/>
          <p:cNvSpPr/>
          <p:nvPr/>
        </p:nvSpPr>
        <p:spPr>
          <a:xfrm>
            <a:off x="6849550" y="732775"/>
            <a:ext cx="2294400" cy="441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375350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01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26651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02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4937688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03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72305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04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33" name="Google Shape;133;p13"/>
          <p:cNvSpPr txBox="1"/>
          <p:nvPr>
            <p:ph type="title"/>
          </p:nvPr>
        </p:nvSpPr>
        <p:spPr>
          <a:xfrm>
            <a:off x="361975" y="988782"/>
            <a:ext cx="3231600" cy="7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2" type="subTitle"/>
          </p:nvPr>
        </p:nvSpPr>
        <p:spPr>
          <a:xfrm>
            <a:off x="382691" y="3129231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3" type="subTitle"/>
          </p:nvPr>
        </p:nvSpPr>
        <p:spPr>
          <a:xfrm>
            <a:off x="377048" y="3344302"/>
            <a:ext cx="1689600" cy="96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6" name="Google Shape;136;p13"/>
          <p:cNvSpPr txBox="1"/>
          <p:nvPr>
            <p:ph idx="4" type="subTitle"/>
          </p:nvPr>
        </p:nvSpPr>
        <p:spPr>
          <a:xfrm>
            <a:off x="2671462" y="2450249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idx="5" type="subTitle"/>
          </p:nvPr>
        </p:nvSpPr>
        <p:spPr>
          <a:xfrm>
            <a:off x="2665825" y="2665171"/>
            <a:ext cx="1689600" cy="14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8" name="Google Shape;138;p13"/>
          <p:cNvSpPr txBox="1"/>
          <p:nvPr>
            <p:ph idx="6" type="subTitle"/>
          </p:nvPr>
        </p:nvSpPr>
        <p:spPr>
          <a:xfrm>
            <a:off x="4943337" y="18846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3"/>
          <p:cNvSpPr txBox="1"/>
          <p:nvPr>
            <p:ph idx="7" type="subTitle"/>
          </p:nvPr>
        </p:nvSpPr>
        <p:spPr>
          <a:xfrm>
            <a:off x="4937700" y="2099593"/>
            <a:ext cx="16896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40" name="Google Shape;140;p13"/>
          <p:cNvSpPr txBox="1"/>
          <p:nvPr>
            <p:ph idx="8" type="subTitle"/>
          </p:nvPr>
        </p:nvSpPr>
        <p:spPr>
          <a:xfrm>
            <a:off x="7238787" y="10574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9" type="subTitle"/>
          </p:nvPr>
        </p:nvSpPr>
        <p:spPr>
          <a:xfrm>
            <a:off x="7233150" y="1272358"/>
            <a:ext cx="1689600" cy="21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CUSTOM_7_1_1_1_1_1_1_1_1_1_1_1_1_1_1_1_1_1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1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146" name="Google Shape;146;p14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7" name="Google Shape;147;p14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48" name="Google Shape;148;p14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CUSTOM_7_1_1_1_1_1_1_1_1_1_1_1_1_1_1_1_1_1_1_1_1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1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15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15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4" name="Google Shape;154;p15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55" name="Google Shape;155;p15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modules">
  <p:cSld name="CUSTOM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16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16"/>
          <p:cNvSpPr txBox="1"/>
          <p:nvPr>
            <p:ph idx="3" type="body"/>
          </p:nvPr>
        </p:nvSpPr>
        <p:spPr>
          <a:xfrm>
            <a:off x="361975" y="3256513"/>
            <a:ext cx="3860100" cy="132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61" name="Google Shape;161;p16"/>
          <p:cNvSpPr txBox="1"/>
          <p:nvPr>
            <p:ph idx="4" type="title"/>
          </p:nvPr>
        </p:nvSpPr>
        <p:spPr>
          <a:xfrm>
            <a:off x="48008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162" name="Google Shape;162;p16"/>
          <p:cNvSpPr txBox="1"/>
          <p:nvPr>
            <p:ph idx="5" type="title"/>
          </p:nvPr>
        </p:nvSpPr>
        <p:spPr>
          <a:xfrm>
            <a:off x="70949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16"/>
          <p:cNvSpPr txBox="1"/>
          <p:nvPr>
            <p:ph idx="6" type="title"/>
          </p:nvPr>
        </p:nvSpPr>
        <p:spPr>
          <a:xfrm>
            <a:off x="4800825" y="1698225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16"/>
          <p:cNvSpPr txBox="1"/>
          <p:nvPr>
            <p:ph idx="7" type="body"/>
          </p:nvPr>
        </p:nvSpPr>
        <p:spPr>
          <a:xfrm>
            <a:off x="4800825" y="4122308"/>
            <a:ext cx="39759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65" name="Google Shape;165;p16"/>
          <p:cNvSpPr txBox="1"/>
          <p:nvPr>
            <p:ph idx="8" type="title"/>
          </p:nvPr>
        </p:nvSpPr>
        <p:spPr>
          <a:xfrm>
            <a:off x="4800825" y="3215225"/>
            <a:ext cx="3975900" cy="7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16"/>
          <p:cNvSpPr txBox="1"/>
          <p:nvPr>
            <p:ph idx="9" type="body"/>
          </p:nvPr>
        </p:nvSpPr>
        <p:spPr>
          <a:xfrm>
            <a:off x="4800825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16"/>
          <p:cNvSpPr txBox="1"/>
          <p:nvPr>
            <p:ph idx="13" type="body"/>
          </p:nvPr>
        </p:nvSpPr>
        <p:spPr>
          <a:xfrm>
            <a:off x="7115650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16"/>
          <p:cNvSpPr txBox="1"/>
          <p:nvPr>
            <p:ph idx="14" type="body"/>
          </p:nvPr>
        </p:nvSpPr>
        <p:spPr>
          <a:xfrm>
            <a:off x="4800825" y="8601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69" name="Google Shape;16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modules">
  <p:cSld name="CUSTOM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17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17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17"/>
          <p:cNvSpPr txBox="1"/>
          <p:nvPr>
            <p:ph idx="3" type="body"/>
          </p:nvPr>
        </p:nvSpPr>
        <p:spPr>
          <a:xfrm>
            <a:off x="4800825" y="3665600"/>
            <a:ext cx="39759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17"/>
          <p:cNvSpPr txBox="1"/>
          <p:nvPr>
            <p:ph idx="4" type="subTitle"/>
          </p:nvPr>
        </p:nvSpPr>
        <p:spPr>
          <a:xfrm>
            <a:off x="4800825" y="3285232"/>
            <a:ext cx="3975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17"/>
          <p:cNvSpPr txBox="1"/>
          <p:nvPr>
            <p:ph idx="5" type="body"/>
          </p:nvPr>
        </p:nvSpPr>
        <p:spPr>
          <a:xfrm>
            <a:off x="2611802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77" name="Google Shape;177;p17"/>
          <p:cNvSpPr txBox="1"/>
          <p:nvPr>
            <p:ph idx="6" type="subTitle"/>
          </p:nvPr>
        </p:nvSpPr>
        <p:spPr>
          <a:xfrm>
            <a:off x="2611802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8" name="Google Shape;178;p17"/>
          <p:cNvSpPr txBox="1"/>
          <p:nvPr>
            <p:ph idx="7" type="body"/>
          </p:nvPr>
        </p:nvSpPr>
        <p:spPr>
          <a:xfrm>
            <a:off x="361977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17"/>
          <p:cNvSpPr txBox="1"/>
          <p:nvPr>
            <p:ph idx="8" type="subTitle"/>
          </p:nvPr>
        </p:nvSpPr>
        <p:spPr>
          <a:xfrm>
            <a:off x="361977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" name="Google Shape;180;p17"/>
          <p:cNvSpPr txBox="1"/>
          <p:nvPr>
            <p:ph idx="9" type="body"/>
          </p:nvPr>
        </p:nvSpPr>
        <p:spPr>
          <a:xfrm>
            <a:off x="490072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17"/>
          <p:cNvSpPr txBox="1"/>
          <p:nvPr>
            <p:ph idx="13" type="subTitle"/>
          </p:nvPr>
        </p:nvSpPr>
        <p:spPr>
          <a:xfrm>
            <a:off x="490072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17"/>
          <p:cNvSpPr txBox="1"/>
          <p:nvPr>
            <p:ph idx="14" type="body"/>
          </p:nvPr>
        </p:nvSpPr>
        <p:spPr>
          <a:xfrm>
            <a:off x="714917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83" name="Google Shape;183;p17"/>
          <p:cNvSpPr txBox="1"/>
          <p:nvPr>
            <p:ph idx="15" type="subTitle"/>
          </p:nvPr>
        </p:nvSpPr>
        <p:spPr>
          <a:xfrm>
            <a:off x="714917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4" name="Google Shape;184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modules">
  <p:cSld name="CUSTOM_1_1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18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18"/>
          <p:cNvSpPr txBox="1"/>
          <p:nvPr>
            <p:ph type="title"/>
          </p:nvPr>
        </p:nvSpPr>
        <p:spPr>
          <a:xfrm>
            <a:off x="5796575" y="2351325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18"/>
          <p:cNvSpPr txBox="1"/>
          <p:nvPr>
            <p:ph idx="3" type="title"/>
          </p:nvPr>
        </p:nvSpPr>
        <p:spPr>
          <a:xfrm>
            <a:off x="5796575" y="507450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9pPr>
          </a:lstStyle>
          <a:p/>
        </p:txBody>
      </p:sp>
      <p:sp>
        <p:nvSpPr>
          <p:cNvPr id="191" name="Google Shape;191;p18"/>
          <p:cNvSpPr txBox="1"/>
          <p:nvPr>
            <p:ph idx="4" type="subTitle"/>
          </p:nvPr>
        </p:nvSpPr>
        <p:spPr>
          <a:xfrm>
            <a:off x="5712600" y="4290612"/>
            <a:ext cx="2613300" cy="54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2" name="Google Shape;192;p18"/>
          <p:cNvSpPr txBox="1"/>
          <p:nvPr>
            <p:ph idx="5" type="subTitle"/>
          </p:nvPr>
        </p:nvSpPr>
        <p:spPr>
          <a:xfrm>
            <a:off x="5712600" y="3243901"/>
            <a:ext cx="2613300" cy="4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3" name="Google Shape;193;p18"/>
          <p:cNvSpPr txBox="1"/>
          <p:nvPr>
            <p:ph idx="6" type="subTitle"/>
          </p:nvPr>
        </p:nvSpPr>
        <p:spPr>
          <a:xfrm>
            <a:off x="5712600" y="1318375"/>
            <a:ext cx="2613300" cy="48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modules">
  <p:cSld name="CUSTOM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9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19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1">
  <p:cSld name="CUSTOM_2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/>
          <p:nvPr>
            <p:ph idx="2" type="pic"/>
          </p:nvPr>
        </p:nvSpPr>
        <p:spPr>
          <a:xfrm>
            <a:off x="6289075" y="1793300"/>
            <a:ext cx="2853300" cy="33504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0"/>
          <p:cNvSpPr/>
          <p:nvPr/>
        </p:nvSpPr>
        <p:spPr>
          <a:xfrm>
            <a:off x="6289085" y="0"/>
            <a:ext cx="2853300" cy="1793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" name="Google Shape;202;p20"/>
          <p:cNvSpPr txBox="1"/>
          <p:nvPr>
            <p:ph type="title"/>
          </p:nvPr>
        </p:nvSpPr>
        <p:spPr>
          <a:xfrm>
            <a:off x="361975" y="988550"/>
            <a:ext cx="5356800" cy="22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03" name="Google Shape;203;p20"/>
          <p:cNvSpPr txBox="1"/>
          <p:nvPr>
            <p:ph idx="1" type="body"/>
          </p:nvPr>
        </p:nvSpPr>
        <p:spPr>
          <a:xfrm>
            <a:off x="361975" y="3541582"/>
            <a:ext cx="3777000" cy="10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04" name="Google Shape;204;p2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0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BLANK_1_1_1_1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2" type="subTitle"/>
          </p:nvPr>
        </p:nvSpPr>
        <p:spPr>
          <a:xfrm>
            <a:off x="362125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3" type="subTitle"/>
          </p:nvPr>
        </p:nvSpPr>
        <p:spPr>
          <a:xfrm>
            <a:off x="3154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4" type="subTitle"/>
          </p:nvPr>
        </p:nvSpPr>
        <p:spPr>
          <a:xfrm>
            <a:off x="6216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5" type="subTitle"/>
          </p:nvPr>
        </p:nvSpPr>
        <p:spPr>
          <a:xfrm>
            <a:off x="362125" y="2206700"/>
            <a:ext cx="2575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2">
  <p:cSld name="CUSTOM_2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1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10" name="Google Shape;210;p21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11" name="Google Shape;211;p21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12" name="Google Shape;212;p21"/>
          <p:cNvSpPr/>
          <p:nvPr>
            <p:ph idx="4" type="pic"/>
          </p:nvPr>
        </p:nvSpPr>
        <p:spPr>
          <a:xfrm>
            <a:off x="3982589" y="2427948"/>
            <a:ext cx="1179600" cy="141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3">
  <p:cSld name="CUSTOM_2_1_2">
    <p:bg>
      <p:bgPr>
        <a:solidFill>
          <a:schemeClr val="accen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2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2"/>
          <p:cNvSpPr txBox="1"/>
          <p:nvPr>
            <p:ph idx="2" type="subTitle"/>
          </p:nvPr>
        </p:nvSpPr>
        <p:spPr>
          <a:xfrm>
            <a:off x="315465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7" name="Google Shape;217;p22"/>
          <p:cNvSpPr txBox="1"/>
          <p:nvPr>
            <p:ph type="title"/>
          </p:nvPr>
        </p:nvSpPr>
        <p:spPr>
          <a:xfrm>
            <a:off x="3154650" y="1801500"/>
            <a:ext cx="5622000" cy="283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18" name="Google Shape;218;p22"/>
          <p:cNvSpPr/>
          <p:nvPr>
            <p:ph idx="3" type="pic"/>
          </p:nvPr>
        </p:nvSpPr>
        <p:spPr>
          <a:xfrm>
            <a:off x="361975" y="1066100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header">
  <p:cSld name="CUSTOM_2_1_2_1_2"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/>
          <p:nvPr>
            <p:ph idx="2" type="pic"/>
          </p:nvPr>
        </p:nvSpPr>
        <p:spPr>
          <a:xfrm>
            <a:off x="361975" y="781775"/>
            <a:ext cx="2872800" cy="37833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2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23"/>
          <p:cNvSpPr txBox="1"/>
          <p:nvPr>
            <p:ph idx="3" type="subTitle"/>
          </p:nvPr>
        </p:nvSpPr>
        <p:spPr>
          <a:xfrm>
            <a:off x="365760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4" name="Google Shape;224;p23"/>
          <p:cNvSpPr txBox="1"/>
          <p:nvPr>
            <p:ph type="title"/>
          </p:nvPr>
        </p:nvSpPr>
        <p:spPr>
          <a:xfrm>
            <a:off x="3657600" y="1555450"/>
            <a:ext cx="5622000" cy="175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23"/>
          <p:cNvSpPr txBox="1"/>
          <p:nvPr>
            <p:ph idx="4" type="body"/>
          </p:nvPr>
        </p:nvSpPr>
        <p:spPr>
          <a:xfrm>
            <a:off x="3657600" y="3556575"/>
            <a:ext cx="3554400" cy="10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5">
  <p:cSld name="CUSTOM_2_1_2_1_1">
    <p:bg>
      <p:bgPr>
        <a:solidFill>
          <a:schemeClr val="accent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reflective glass facade of a skyscraper. " id="227" name="Google Shape;227;p24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2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4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31" name="Google Shape;231;p24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32" name="Google Shape;232;p24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33" name="Google Shape;233;p24"/>
          <p:cNvSpPr/>
          <p:nvPr>
            <p:ph idx="4" type="pic"/>
          </p:nvPr>
        </p:nvSpPr>
        <p:spPr>
          <a:xfrm>
            <a:off x="3588150" y="2027104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1_1">
    <p:bg>
      <p:bgPr>
        <a:solidFill>
          <a:schemeClr val="accen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odern glass skyscraper. " id="235" name="Google Shape;235;p25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2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5"/>
          <p:cNvSpPr txBox="1"/>
          <p:nvPr>
            <p:ph idx="2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39" name="Google Shape;239;p25"/>
          <p:cNvSpPr txBox="1"/>
          <p:nvPr>
            <p:ph type="title"/>
          </p:nvPr>
        </p:nvSpPr>
        <p:spPr>
          <a:xfrm>
            <a:off x="1128900" y="1430400"/>
            <a:ext cx="6886200" cy="22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verview - Six modules">
  <p:cSld name="CUSTOM_3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1" name="Google Shape;241;p26"/>
          <p:cNvCxnSpPr/>
          <p:nvPr/>
        </p:nvCxnSpPr>
        <p:spPr>
          <a:xfrm>
            <a:off x="6096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6"/>
          <p:cNvCxnSpPr/>
          <p:nvPr/>
        </p:nvCxnSpPr>
        <p:spPr>
          <a:xfrm>
            <a:off x="3048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6"/>
          <p:cNvCxnSpPr/>
          <p:nvPr/>
        </p:nvCxnSpPr>
        <p:spPr>
          <a:xfrm>
            <a:off x="50" y="3174279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6"/>
          <p:cNvSpPr txBox="1"/>
          <p:nvPr>
            <p:ph idx="1" type="subTitle"/>
          </p:nvPr>
        </p:nvSpPr>
        <p:spPr>
          <a:xfrm>
            <a:off x="363200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26"/>
          <p:cNvSpPr txBox="1"/>
          <p:nvPr>
            <p:ph idx="2" type="subTitle"/>
          </p:nvPr>
        </p:nvSpPr>
        <p:spPr>
          <a:xfrm>
            <a:off x="361975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6" name="Google Shape;246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26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" name="Google Shape;248;p26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" name="Google Shape;249;p26"/>
          <p:cNvSpPr txBox="1"/>
          <p:nvPr>
            <p:ph idx="4" type="subTitle"/>
          </p:nvPr>
        </p:nvSpPr>
        <p:spPr>
          <a:xfrm>
            <a:off x="341182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0" name="Google Shape;250;p26"/>
          <p:cNvSpPr txBox="1"/>
          <p:nvPr>
            <p:ph idx="5" type="subTitle"/>
          </p:nvPr>
        </p:nvSpPr>
        <p:spPr>
          <a:xfrm>
            <a:off x="341060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1" name="Google Shape;251;p26"/>
          <p:cNvSpPr txBox="1"/>
          <p:nvPr>
            <p:ph idx="6" type="subTitle"/>
          </p:nvPr>
        </p:nvSpPr>
        <p:spPr>
          <a:xfrm>
            <a:off x="646047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" name="Google Shape;252;p26"/>
          <p:cNvSpPr txBox="1"/>
          <p:nvPr>
            <p:ph idx="7" type="subTitle"/>
          </p:nvPr>
        </p:nvSpPr>
        <p:spPr>
          <a:xfrm>
            <a:off x="645925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3" name="Google Shape;253;p26"/>
          <p:cNvSpPr txBox="1"/>
          <p:nvPr>
            <p:ph idx="8" type="subTitle"/>
          </p:nvPr>
        </p:nvSpPr>
        <p:spPr>
          <a:xfrm>
            <a:off x="363200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26"/>
          <p:cNvSpPr txBox="1"/>
          <p:nvPr>
            <p:ph idx="9" type="subTitle"/>
          </p:nvPr>
        </p:nvSpPr>
        <p:spPr>
          <a:xfrm>
            <a:off x="361975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5" name="Google Shape;255;p26"/>
          <p:cNvSpPr txBox="1"/>
          <p:nvPr>
            <p:ph idx="13" type="subTitle"/>
          </p:nvPr>
        </p:nvSpPr>
        <p:spPr>
          <a:xfrm>
            <a:off x="341182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26"/>
          <p:cNvSpPr txBox="1"/>
          <p:nvPr>
            <p:ph idx="14" type="subTitle"/>
          </p:nvPr>
        </p:nvSpPr>
        <p:spPr>
          <a:xfrm>
            <a:off x="341060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7" name="Google Shape;257;p26"/>
          <p:cNvSpPr txBox="1"/>
          <p:nvPr>
            <p:ph idx="15" type="subTitle"/>
          </p:nvPr>
        </p:nvSpPr>
        <p:spPr>
          <a:xfrm>
            <a:off x="646047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" name="Google Shape;258;p26"/>
          <p:cNvSpPr txBox="1"/>
          <p:nvPr>
            <p:ph idx="16" type="subTitle"/>
          </p:nvPr>
        </p:nvSpPr>
        <p:spPr>
          <a:xfrm>
            <a:off x="645925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1">
  <p:cSld name="CUSTOM_4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/>
          <p:nvPr>
            <p:ph idx="1" type="subTitle"/>
          </p:nvPr>
        </p:nvSpPr>
        <p:spPr>
          <a:xfrm>
            <a:off x="742900" y="2158550"/>
            <a:ext cx="321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1" name="Google Shape;261;p27"/>
          <p:cNvSpPr txBox="1"/>
          <p:nvPr>
            <p:ph idx="2" type="body"/>
          </p:nvPr>
        </p:nvSpPr>
        <p:spPr>
          <a:xfrm>
            <a:off x="742900" y="2381875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2" name="Google Shape;262;p27"/>
          <p:cNvSpPr/>
          <p:nvPr>
            <p:ph idx="3" type="pic"/>
          </p:nvPr>
        </p:nvSpPr>
        <p:spPr>
          <a:xfrm>
            <a:off x="5402575" y="0"/>
            <a:ext cx="3739800" cy="3129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7"/>
          <p:cNvSpPr txBox="1"/>
          <p:nvPr>
            <p:ph type="title"/>
          </p:nvPr>
        </p:nvSpPr>
        <p:spPr>
          <a:xfrm>
            <a:off x="361975" y="988550"/>
            <a:ext cx="4297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64" name="Google Shape;264;p27"/>
          <p:cNvSpPr txBox="1"/>
          <p:nvPr>
            <p:ph idx="4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27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7"/>
          <p:cNvSpPr txBox="1"/>
          <p:nvPr>
            <p:ph idx="6" type="subTitle"/>
          </p:nvPr>
        </p:nvSpPr>
        <p:spPr>
          <a:xfrm>
            <a:off x="5785175" y="3335324"/>
            <a:ext cx="299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8" name="Google Shape;268;p27"/>
          <p:cNvSpPr txBox="1"/>
          <p:nvPr>
            <p:ph idx="7" type="subTitle"/>
          </p:nvPr>
        </p:nvSpPr>
        <p:spPr>
          <a:xfrm>
            <a:off x="742900" y="3910855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9" name="Google Shape;269;p27"/>
          <p:cNvSpPr txBox="1"/>
          <p:nvPr>
            <p:ph idx="8" type="body"/>
          </p:nvPr>
        </p:nvSpPr>
        <p:spPr>
          <a:xfrm>
            <a:off x="742900" y="4134180"/>
            <a:ext cx="32130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0" name="Google Shape;270;p27"/>
          <p:cNvSpPr txBox="1"/>
          <p:nvPr>
            <p:ph idx="9" type="subTitle"/>
          </p:nvPr>
        </p:nvSpPr>
        <p:spPr>
          <a:xfrm>
            <a:off x="742900" y="3050778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71" name="Google Shape;271;p27"/>
          <p:cNvSpPr txBox="1"/>
          <p:nvPr>
            <p:ph idx="13" type="body"/>
          </p:nvPr>
        </p:nvSpPr>
        <p:spPr>
          <a:xfrm>
            <a:off x="742900" y="3274103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2" name="Google Shape;272;p27"/>
          <p:cNvSpPr txBox="1"/>
          <p:nvPr>
            <p:ph idx="14" type="body"/>
          </p:nvPr>
        </p:nvSpPr>
        <p:spPr>
          <a:xfrm>
            <a:off x="5785175" y="4134175"/>
            <a:ext cx="29916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2">
  <p:cSld name="CUSTOM_4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/>
          <p:nvPr>
            <p:ph idx="2" type="pic"/>
          </p:nvPr>
        </p:nvSpPr>
        <p:spPr>
          <a:xfrm>
            <a:off x="75" y="0"/>
            <a:ext cx="2853300" cy="24366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2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28"/>
          <p:cNvSpPr txBox="1"/>
          <p:nvPr>
            <p:ph idx="1" type="subTitle"/>
          </p:nvPr>
        </p:nvSpPr>
        <p:spPr>
          <a:xfrm>
            <a:off x="361975" y="2614325"/>
            <a:ext cx="206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Four members">
  <p:cSld name="CUSTOM_5"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/>
          <p:nvPr>
            <p:ph idx="1" type="body"/>
          </p:nvPr>
        </p:nvSpPr>
        <p:spPr>
          <a:xfrm>
            <a:off x="3528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9" name="Google Shape;279;p29"/>
          <p:cNvSpPr txBox="1"/>
          <p:nvPr>
            <p:ph idx="2" type="body"/>
          </p:nvPr>
        </p:nvSpPr>
        <p:spPr>
          <a:xfrm>
            <a:off x="7187875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80" name="Google Shape;280;p29"/>
          <p:cNvSpPr txBox="1"/>
          <p:nvPr>
            <p:ph idx="3" type="body"/>
          </p:nvPr>
        </p:nvSpPr>
        <p:spPr>
          <a:xfrm>
            <a:off x="49244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81" name="Google Shape;281;p29"/>
          <p:cNvSpPr txBox="1"/>
          <p:nvPr>
            <p:ph idx="4" type="body"/>
          </p:nvPr>
        </p:nvSpPr>
        <p:spPr>
          <a:xfrm>
            <a:off x="2643063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82" name="Google Shape;282;p29"/>
          <p:cNvSpPr/>
          <p:nvPr>
            <p:ph idx="5" type="pic"/>
          </p:nvPr>
        </p:nvSpPr>
        <p:spPr>
          <a:xfrm>
            <a:off x="2941550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29"/>
          <p:cNvSpPr/>
          <p:nvPr>
            <p:ph idx="6" type="pic"/>
          </p:nvPr>
        </p:nvSpPr>
        <p:spPr>
          <a:xfrm>
            <a:off x="52270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Google Shape;284;p29"/>
          <p:cNvSpPr/>
          <p:nvPr>
            <p:ph idx="7" type="pic"/>
          </p:nvPr>
        </p:nvSpPr>
        <p:spPr>
          <a:xfrm>
            <a:off x="74952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85" name="Google Shape;285;p29"/>
          <p:cNvCxnSpPr/>
          <p:nvPr/>
        </p:nvCxnSpPr>
        <p:spPr>
          <a:xfrm>
            <a:off x="22861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29"/>
          <p:cNvCxnSpPr/>
          <p:nvPr/>
        </p:nvCxnSpPr>
        <p:spPr>
          <a:xfrm>
            <a:off x="45805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29"/>
          <p:cNvCxnSpPr/>
          <p:nvPr/>
        </p:nvCxnSpPr>
        <p:spPr>
          <a:xfrm>
            <a:off x="685707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29"/>
          <p:cNvSpPr/>
          <p:nvPr>
            <p:ph idx="8" type="pic"/>
          </p:nvPr>
        </p:nvSpPr>
        <p:spPr>
          <a:xfrm>
            <a:off x="651288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29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2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29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2" name="Google Shape;292;p29"/>
          <p:cNvSpPr txBox="1"/>
          <p:nvPr>
            <p:ph idx="13" type="subTitle"/>
          </p:nvPr>
        </p:nvSpPr>
        <p:spPr>
          <a:xfrm>
            <a:off x="3532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3" name="Google Shape;293;p29"/>
          <p:cNvSpPr txBox="1"/>
          <p:nvPr>
            <p:ph idx="14" type="subTitle"/>
          </p:nvPr>
        </p:nvSpPr>
        <p:spPr>
          <a:xfrm>
            <a:off x="3532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29"/>
          <p:cNvSpPr txBox="1"/>
          <p:nvPr>
            <p:ph idx="15" type="subTitle"/>
          </p:nvPr>
        </p:nvSpPr>
        <p:spPr>
          <a:xfrm>
            <a:off x="3532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5" name="Google Shape;295;p29"/>
          <p:cNvSpPr txBox="1"/>
          <p:nvPr>
            <p:ph idx="16" type="subTitle"/>
          </p:nvPr>
        </p:nvSpPr>
        <p:spPr>
          <a:xfrm>
            <a:off x="7188325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6" name="Google Shape;296;p29"/>
          <p:cNvSpPr txBox="1"/>
          <p:nvPr>
            <p:ph idx="17" type="subTitle"/>
          </p:nvPr>
        </p:nvSpPr>
        <p:spPr>
          <a:xfrm>
            <a:off x="7188325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" name="Google Shape;297;p29"/>
          <p:cNvSpPr txBox="1"/>
          <p:nvPr>
            <p:ph idx="18" type="subTitle"/>
          </p:nvPr>
        </p:nvSpPr>
        <p:spPr>
          <a:xfrm>
            <a:off x="7188325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8" name="Google Shape;298;p29"/>
          <p:cNvSpPr txBox="1"/>
          <p:nvPr>
            <p:ph idx="19" type="subTitle"/>
          </p:nvPr>
        </p:nvSpPr>
        <p:spPr>
          <a:xfrm>
            <a:off x="49248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9" name="Google Shape;299;p29"/>
          <p:cNvSpPr txBox="1"/>
          <p:nvPr>
            <p:ph idx="20" type="subTitle"/>
          </p:nvPr>
        </p:nvSpPr>
        <p:spPr>
          <a:xfrm>
            <a:off x="49248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29"/>
          <p:cNvSpPr txBox="1"/>
          <p:nvPr>
            <p:ph idx="21" type="subTitle"/>
          </p:nvPr>
        </p:nvSpPr>
        <p:spPr>
          <a:xfrm>
            <a:off x="49248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1" name="Google Shape;301;p29"/>
          <p:cNvSpPr txBox="1"/>
          <p:nvPr>
            <p:ph idx="22" type="subTitle"/>
          </p:nvPr>
        </p:nvSpPr>
        <p:spPr>
          <a:xfrm>
            <a:off x="2643513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2" name="Google Shape;302;p29"/>
          <p:cNvSpPr txBox="1"/>
          <p:nvPr>
            <p:ph idx="23" type="subTitle"/>
          </p:nvPr>
        </p:nvSpPr>
        <p:spPr>
          <a:xfrm>
            <a:off x="2643513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29"/>
          <p:cNvSpPr txBox="1"/>
          <p:nvPr>
            <p:ph idx="24" type="subTitle"/>
          </p:nvPr>
        </p:nvSpPr>
        <p:spPr>
          <a:xfrm>
            <a:off x="2643513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Eight members">
  <p:cSld name="CUSTOM_6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/>
          <p:nvPr>
            <p:ph idx="1" type="subTitle"/>
          </p:nvPr>
        </p:nvSpPr>
        <p:spPr>
          <a:xfrm>
            <a:off x="675060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6" name="Google Shape;306;p30"/>
          <p:cNvSpPr txBox="1"/>
          <p:nvPr>
            <p:ph idx="2" type="subTitle"/>
          </p:nvPr>
        </p:nvSpPr>
        <p:spPr>
          <a:xfrm>
            <a:off x="675060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7" name="Google Shape;307;p30"/>
          <p:cNvSpPr txBox="1"/>
          <p:nvPr>
            <p:ph idx="3" type="subTitle"/>
          </p:nvPr>
        </p:nvSpPr>
        <p:spPr>
          <a:xfrm>
            <a:off x="675060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8" name="Google Shape;308;p30"/>
          <p:cNvSpPr/>
          <p:nvPr>
            <p:ph idx="4" type="pic"/>
          </p:nvPr>
        </p:nvSpPr>
        <p:spPr>
          <a:xfrm>
            <a:off x="608070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30"/>
          <p:cNvSpPr txBox="1"/>
          <p:nvPr>
            <p:ph idx="5" type="subTitle"/>
          </p:nvPr>
        </p:nvSpPr>
        <p:spPr>
          <a:xfrm>
            <a:off x="382455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0" name="Google Shape;310;p30"/>
          <p:cNvSpPr txBox="1"/>
          <p:nvPr>
            <p:ph idx="6" type="subTitle"/>
          </p:nvPr>
        </p:nvSpPr>
        <p:spPr>
          <a:xfrm>
            <a:off x="382455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1" name="Google Shape;311;p30"/>
          <p:cNvSpPr txBox="1"/>
          <p:nvPr>
            <p:ph idx="7" type="subTitle"/>
          </p:nvPr>
        </p:nvSpPr>
        <p:spPr>
          <a:xfrm>
            <a:off x="382455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2" name="Google Shape;312;p30"/>
          <p:cNvSpPr/>
          <p:nvPr>
            <p:ph idx="8" type="pic"/>
          </p:nvPr>
        </p:nvSpPr>
        <p:spPr>
          <a:xfrm>
            <a:off x="315465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30"/>
          <p:cNvSpPr txBox="1"/>
          <p:nvPr>
            <p:ph idx="9" type="subTitle"/>
          </p:nvPr>
        </p:nvSpPr>
        <p:spPr>
          <a:xfrm>
            <a:off x="675060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4" name="Google Shape;314;p30"/>
          <p:cNvSpPr txBox="1"/>
          <p:nvPr>
            <p:ph idx="13" type="subTitle"/>
          </p:nvPr>
        </p:nvSpPr>
        <p:spPr>
          <a:xfrm>
            <a:off x="675060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5" name="Google Shape;315;p30"/>
          <p:cNvSpPr txBox="1"/>
          <p:nvPr>
            <p:ph idx="14" type="subTitle"/>
          </p:nvPr>
        </p:nvSpPr>
        <p:spPr>
          <a:xfrm>
            <a:off x="675060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6" name="Google Shape;316;p30"/>
          <p:cNvSpPr/>
          <p:nvPr>
            <p:ph idx="15" type="pic"/>
          </p:nvPr>
        </p:nvSpPr>
        <p:spPr>
          <a:xfrm>
            <a:off x="608070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30"/>
          <p:cNvSpPr txBox="1"/>
          <p:nvPr>
            <p:ph idx="16" type="subTitle"/>
          </p:nvPr>
        </p:nvSpPr>
        <p:spPr>
          <a:xfrm>
            <a:off x="382455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8" name="Google Shape;318;p30"/>
          <p:cNvSpPr txBox="1"/>
          <p:nvPr>
            <p:ph idx="17" type="subTitle"/>
          </p:nvPr>
        </p:nvSpPr>
        <p:spPr>
          <a:xfrm>
            <a:off x="382455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9" name="Google Shape;319;p30"/>
          <p:cNvSpPr txBox="1"/>
          <p:nvPr>
            <p:ph idx="18" type="subTitle"/>
          </p:nvPr>
        </p:nvSpPr>
        <p:spPr>
          <a:xfrm>
            <a:off x="382455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0" name="Google Shape;320;p30"/>
          <p:cNvSpPr/>
          <p:nvPr>
            <p:ph idx="19" type="pic"/>
          </p:nvPr>
        </p:nvSpPr>
        <p:spPr>
          <a:xfrm>
            <a:off x="315465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30"/>
          <p:cNvSpPr txBox="1"/>
          <p:nvPr>
            <p:ph idx="20" type="subTitle"/>
          </p:nvPr>
        </p:nvSpPr>
        <p:spPr>
          <a:xfrm>
            <a:off x="675060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2" name="Google Shape;322;p30"/>
          <p:cNvSpPr txBox="1"/>
          <p:nvPr>
            <p:ph idx="21" type="subTitle"/>
          </p:nvPr>
        </p:nvSpPr>
        <p:spPr>
          <a:xfrm>
            <a:off x="675060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23" name="Google Shape;323;p30"/>
          <p:cNvSpPr txBox="1"/>
          <p:nvPr>
            <p:ph idx="22" type="subTitle"/>
          </p:nvPr>
        </p:nvSpPr>
        <p:spPr>
          <a:xfrm>
            <a:off x="675060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4" name="Google Shape;324;p30"/>
          <p:cNvSpPr/>
          <p:nvPr>
            <p:ph idx="23" type="pic"/>
          </p:nvPr>
        </p:nvSpPr>
        <p:spPr>
          <a:xfrm>
            <a:off x="608070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30"/>
          <p:cNvSpPr txBox="1"/>
          <p:nvPr>
            <p:ph idx="24" type="subTitle"/>
          </p:nvPr>
        </p:nvSpPr>
        <p:spPr>
          <a:xfrm>
            <a:off x="382455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6" name="Google Shape;326;p30"/>
          <p:cNvSpPr txBox="1"/>
          <p:nvPr>
            <p:ph idx="25" type="subTitle"/>
          </p:nvPr>
        </p:nvSpPr>
        <p:spPr>
          <a:xfrm>
            <a:off x="382455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27" name="Google Shape;327;p30"/>
          <p:cNvSpPr txBox="1"/>
          <p:nvPr>
            <p:ph idx="26" type="subTitle"/>
          </p:nvPr>
        </p:nvSpPr>
        <p:spPr>
          <a:xfrm>
            <a:off x="382455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8" name="Google Shape;328;p30"/>
          <p:cNvSpPr/>
          <p:nvPr>
            <p:ph idx="27" type="pic"/>
          </p:nvPr>
        </p:nvSpPr>
        <p:spPr>
          <a:xfrm>
            <a:off x="315465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30"/>
          <p:cNvSpPr txBox="1"/>
          <p:nvPr>
            <p:ph idx="28" type="subTitle"/>
          </p:nvPr>
        </p:nvSpPr>
        <p:spPr>
          <a:xfrm>
            <a:off x="675060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0" name="Google Shape;330;p30"/>
          <p:cNvSpPr txBox="1"/>
          <p:nvPr>
            <p:ph idx="29" type="subTitle"/>
          </p:nvPr>
        </p:nvSpPr>
        <p:spPr>
          <a:xfrm>
            <a:off x="675060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31" name="Google Shape;331;p30"/>
          <p:cNvSpPr txBox="1"/>
          <p:nvPr>
            <p:ph idx="30" type="subTitle"/>
          </p:nvPr>
        </p:nvSpPr>
        <p:spPr>
          <a:xfrm>
            <a:off x="675060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32" name="Google Shape;332;p30"/>
          <p:cNvSpPr/>
          <p:nvPr>
            <p:ph idx="31" type="pic"/>
          </p:nvPr>
        </p:nvSpPr>
        <p:spPr>
          <a:xfrm>
            <a:off x="608070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30"/>
          <p:cNvSpPr txBox="1"/>
          <p:nvPr>
            <p:ph idx="32" type="subTitle"/>
          </p:nvPr>
        </p:nvSpPr>
        <p:spPr>
          <a:xfrm>
            <a:off x="382455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4" name="Google Shape;334;p30"/>
          <p:cNvSpPr txBox="1"/>
          <p:nvPr>
            <p:ph idx="33" type="subTitle"/>
          </p:nvPr>
        </p:nvSpPr>
        <p:spPr>
          <a:xfrm>
            <a:off x="382455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35" name="Google Shape;335;p30"/>
          <p:cNvSpPr txBox="1"/>
          <p:nvPr>
            <p:ph idx="34" type="subTitle"/>
          </p:nvPr>
        </p:nvSpPr>
        <p:spPr>
          <a:xfrm>
            <a:off x="382455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36" name="Google Shape;336;p30"/>
          <p:cNvSpPr/>
          <p:nvPr>
            <p:ph idx="35" type="pic"/>
          </p:nvPr>
        </p:nvSpPr>
        <p:spPr>
          <a:xfrm>
            <a:off x="315465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30"/>
          <p:cNvSpPr txBox="1"/>
          <p:nvPr>
            <p:ph type="title"/>
          </p:nvPr>
        </p:nvSpPr>
        <p:spPr>
          <a:xfrm>
            <a:off x="361975" y="962100"/>
            <a:ext cx="2450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38" name="Google Shape;338;p3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30"/>
          <p:cNvSpPr txBox="1"/>
          <p:nvPr>
            <p:ph idx="3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yebrow ">
  <p:cSld name="BLANK_1_1_1_1_2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tlight - Alt 2">
  <p:cSld name="CUSTOM_7_1">
    <p:bg>
      <p:bgPr>
        <a:solidFill>
          <a:schemeClr val="accent2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/>
          <p:nvPr/>
        </p:nvSpPr>
        <p:spPr>
          <a:xfrm>
            <a:off x="0" y="0"/>
            <a:ext cx="456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2" name="Google Shape;342;p31"/>
          <p:cNvSpPr txBox="1"/>
          <p:nvPr>
            <p:ph type="title"/>
          </p:nvPr>
        </p:nvSpPr>
        <p:spPr>
          <a:xfrm>
            <a:off x="4975925" y="989088"/>
            <a:ext cx="3783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43" name="Google Shape;343;p31"/>
          <p:cNvSpPr/>
          <p:nvPr>
            <p:ph idx="2" type="pic"/>
          </p:nvPr>
        </p:nvSpPr>
        <p:spPr>
          <a:xfrm flipH="1">
            <a:off x="953803" y="1066100"/>
            <a:ext cx="2664300" cy="30027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31"/>
          <p:cNvSpPr txBox="1"/>
          <p:nvPr>
            <p:ph idx="1" type="body"/>
          </p:nvPr>
        </p:nvSpPr>
        <p:spPr>
          <a:xfrm>
            <a:off x="4975925" y="4125662"/>
            <a:ext cx="3783600" cy="4617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5" name="Google Shape;345;p3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31"/>
          <p:cNvSpPr txBox="1"/>
          <p:nvPr>
            <p:ph idx="3" type="body"/>
          </p:nvPr>
        </p:nvSpPr>
        <p:spPr>
          <a:xfrm>
            <a:off x="4975925" y="1943891"/>
            <a:ext cx="3783600" cy="12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347" name="Google Shape;347;p31"/>
          <p:cNvSpPr txBox="1"/>
          <p:nvPr>
            <p:ph idx="4" type="subTitle"/>
          </p:nvPr>
        </p:nvSpPr>
        <p:spPr>
          <a:xfrm>
            <a:off x="4975925" y="732775"/>
            <a:ext cx="37836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8" name="Google Shape;348;p31"/>
          <p:cNvSpPr txBox="1"/>
          <p:nvPr>
            <p:ph idx="5" type="subTitle"/>
          </p:nvPr>
        </p:nvSpPr>
        <p:spPr>
          <a:xfrm>
            <a:off x="4975925" y="1647132"/>
            <a:ext cx="37836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49" name="Google Shape;349;p31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background">
  <p:cSld name="CUSTOM_8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2"/>
          <p:cNvGrpSpPr/>
          <p:nvPr/>
        </p:nvGrpSpPr>
        <p:grpSpPr>
          <a:xfrm>
            <a:off x="49" y="514398"/>
            <a:ext cx="9144297" cy="4115162"/>
            <a:chOff x="-18500" y="514395"/>
            <a:chExt cx="9219900" cy="4115162"/>
          </a:xfrm>
        </p:grpSpPr>
        <p:cxnSp>
          <p:nvCxnSpPr>
            <p:cNvPr id="352" name="Google Shape;352;p32"/>
            <p:cNvCxnSpPr/>
            <p:nvPr/>
          </p:nvCxnSpPr>
          <p:spPr>
            <a:xfrm>
              <a:off x="-18500" y="1028790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32"/>
            <p:cNvCxnSpPr/>
            <p:nvPr/>
          </p:nvCxnSpPr>
          <p:spPr>
            <a:xfrm>
              <a:off x="-18500" y="462955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32"/>
            <p:cNvCxnSpPr/>
            <p:nvPr/>
          </p:nvCxnSpPr>
          <p:spPr>
            <a:xfrm>
              <a:off x="-18500" y="4115162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32"/>
            <p:cNvCxnSpPr/>
            <p:nvPr/>
          </p:nvCxnSpPr>
          <p:spPr>
            <a:xfrm>
              <a:off x="-18500" y="360076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" name="Google Shape;356;p32"/>
            <p:cNvCxnSpPr/>
            <p:nvPr/>
          </p:nvCxnSpPr>
          <p:spPr>
            <a:xfrm>
              <a:off x="-18500" y="308637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" name="Google Shape;357;p32"/>
            <p:cNvCxnSpPr/>
            <p:nvPr/>
          </p:nvCxnSpPr>
          <p:spPr>
            <a:xfrm>
              <a:off x="-18500" y="257197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" name="Google Shape;358;p32"/>
            <p:cNvCxnSpPr/>
            <p:nvPr/>
          </p:nvCxnSpPr>
          <p:spPr>
            <a:xfrm>
              <a:off x="-18500" y="205758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9" name="Google Shape;359;p32"/>
            <p:cNvCxnSpPr/>
            <p:nvPr/>
          </p:nvCxnSpPr>
          <p:spPr>
            <a:xfrm>
              <a:off x="-18500" y="154318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0" name="Google Shape;360;p32"/>
            <p:cNvCxnSpPr/>
            <p:nvPr/>
          </p:nvCxnSpPr>
          <p:spPr>
            <a:xfrm>
              <a:off x="-18500" y="514395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1" name="Google Shape;361;p3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3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32"/>
          <p:cNvSpPr txBox="1"/>
          <p:nvPr>
            <p:ph idx="2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CUSTOM_8_1">
    <p:bg>
      <p:bgPr>
        <a:solidFill>
          <a:schemeClr val="accent2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/>
          <p:nvPr/>
        </p:nvSpPr>
        <p:spPr>
          <a:xfrm>
            <a:off x="50" y="-300"/>
            <a:ext cx="6708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6" name="Google Shape;366;p33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7" name="Google Shape;367;p33"/>
          <p:cNvSpPr txBox="1"/>
          <p:nvPr>
            <p:ph idx="1" type="subTitle"/>
          </p:nvPr>
        </p:nvSpPr>
        <p:spPr>
          <a:xfrm>
            <a:off x="451475" y="3776250"/>
            <a:ext cx="4163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8" name="Google Shape;368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1" name="Google Shape;371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2" name="Google Shape;37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5" name="Google Shape;37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3" name="Google Shape;383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4" name="Google Shape;38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0" name="Google Shape;390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1" name="Google Shape;39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4" name="Google Shape;39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3619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61975" y="962100"/>
            <a:ext cx="4163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49096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4" type="subTitle"/>
          </p:nvPr>
        </p:nvSpPr>
        <p:spPr>
          <a:xfrm>
            <a:off x="3619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5" type="subTitle"/>
          </p:nvPr>
        </p:nvSpPr>
        <p:spPr>
          <a:xfrm>
            <a:off x="49096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6" type="subTitle"/>
          </p:nvPr>
        </p:nvSpPr>
        <p:spPr>
          <a:xfrm>
            <a:off x="3619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7" type="subTitle"/>
          </p:nvPr>
        </p:nvSpPr>
        <p:spPr>
          <a:xfrm>
            <a:off x="49096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7" name="Google Shape;397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8" name="Google Shape;398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9" name="Google Shape;39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402" name="Google Shape;40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5" name="Google Shape;405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4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4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4" name="Google Shape;414;p4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5" name="Google Shape;415;p4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6" name="Google Shape;416;p4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7" name="Google Shape;41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4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1" name="Google Shape;421;p4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5" name="Google Shape;425;p4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6" name="Google Shape;426;p4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4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8" name="Google Shape;428;p4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9" name="Google Shape;42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2" name="Google Shape;432;p4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3" name="Google Shape;433;p4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4" name="Google Shape;434;p4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5" name="Google Shape;435;p4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6" name="Google Shape;436;p4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7" name="Google Shape;437;p4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8" name="Google Shape;43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1" name="Google Shape;441;p4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2" name="Google Shape;442;p4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3" name="Google Shape;443;p4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4" name="Google Shape;444;p4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5" name="Google Shape;445;p4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6" name="Google Shape;446;p4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7" name="Google Shape;447;p4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8" name="Google Shape;448;p4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9" name="Google Shape;44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5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">
  <p:cSld name="BLANK_1_1_1_1_1_1_1_1_1_1_1_1_1_1_2">
    <p:bg>
      <p:bgPr>
        <a:solidFill>
          <a:schemeClr val="accent6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u="sng"/>
          </a:p>
        </p:txBody>
      </p:sp>
      <p:sp>
        <p:nvSpPr>
          <p:cNvPr id="39" name="Google Shape;39;p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41" name="Google Shape;41;p6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47" name="Google Shape;47;p6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6" name="Google Shape;456;p5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5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9" name="Google Shape;45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5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1" name="Google Shape;461;p5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2" name="Google Shape;46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5" name="Google Shape;465;p5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5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7" name="Google Shape;467;p5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8" name="Google Shape;468;p5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5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0" name="Google Shape;47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5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2" name="Google Shape;472;p5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3" name="Google Shape;473;p5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4" name="Google Shape;47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p5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5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2" name="Google Shape;482;p5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5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4" name="Google Shape;484;p5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5" name="Google Shape;485;p5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5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5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5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7" name="Google Shape;497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8" name="Google Shape;49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1" name="Google Shape;50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4" name="Google Shape;504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5" name="Google Shape;50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8" name="Google Shape;508;p6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9" name="Google Shape;509;p6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0" name="Google Shape;51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3" name="Google Shape;51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 - Alt 1">
  <p:cSld name="BLANK_1_1_1_1_1_1_1_1_1_1_1_1_1_1_2_2">
    <p:bg>
      <p:bgPr>
        <a:solidFill>
          <a:schemeClr val="accent6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4845475" y="99868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51" name="Google Shape;51;p7"/>
          <p:cNvSpPr txBox="1"/>
          <p:nvPr>
            <p:ph idx="3" type="subTitle"/>
          </p:nvPr>
        </p:nvSpPr>
        <p:spPr>
          <a:xfrm>
            <a:off x="4845475" y="66604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4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5" type="body"/>
          </p:nvPr>
        </p:nvSpPr>
        <p:spPr>
          <a:xfrm>
            <a:off x="4845475" y="392743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6" type="subTitle"/>
          </p:nvPr>
        </p:nvSpPr>
        <p:spPr>
          <a:xfrm>
            <a:off x="4845475" y="359479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7" type="body"/>
          </p:nvPr>
        </p:nvSpPr>
        <p:spPr>
          <a:xfrm>
            <a:off x="4845475" y="2431037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8" type="subTitle"/>
          </p:nvPr>
        </p:nvSpPr>
        <p:spPr>
          <a:xfrm>
            <a:off x="4845475" y="2098390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9" type="body"/>
          </p:nvPr>
        </p:nvSpPr>
        <p:spPr>
          <a:xfrm>
            <a:off x="356100" y="3243900"/>
            <a:ext cx="2798700" cy="133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6" name="Google Shape;516;p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7" name="Google Shape;51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0" name="Google Shape;520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24" name="Google Shape;524;p6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5" name="Google Shape;525;p6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6" name="Google Shape;52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9" name="Google Shape;52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2" name="Google Shape;532;p6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3" name="Google Shape;53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Dark">
  <p:cSld name="BLANK_1_1_1_1_1_1_1_1_1_1_1_1_1_1_2_1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64" name="Google Shape;64;p8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68" name="Google Shape;68;p8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four big ideas">
  <p:cSld name="BLANK_1_1_1_1_1_1_1_1_1_1_1_1_1_1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idx="1" type="body"/>
          </p:nvPr>
        </p:nvSpPr>
        <p:spPr>
          <a:xfrm>
            <a:off x="2610420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73" name="Google Shape;73;p9"/>
          <p:cNvSpPr txBox="1"/>
          <p:nvPr>
            <p:ph idx="2" type="subTitle"/>
          </p:nvPr>
        </p:nvSpPr>
        <p:spPr>
          <a:xfrm>
            <a:off x="2610418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9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4" type="body"/>
          </p:nvPr>
        </p:nvSpPr>
        <p:spPr>
          <a:xfrm>
            <a:off x="4889772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5" type="subTitle"/>
          </p:nvPr>
        </p:nvSpPr>
        <p:spPr>
          <a:xfrm>
            <a:off x="48897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6" type="body"/>
          </p:nvPr>
        </p:nvSpPr>
        <p:spPr>
          <a:xfrm>
            <a:off x="713087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79" name="Google Shape;79;p9"/>
          <p:cNvSpPr txBox="1"/>
          <p:nvPr>
            <p:ph idx="7" type="subTitle"/>
          </p:nvPr>
        </p:nvSpPr>
        <p:spPr>
          <a:xfrm>
            <a:off x="71308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8" type="body"/>
          </p:nvPr>
        </p:nvSpPr>
        <p:spPr>
          <a:xfrm>
            <a:off x="36052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9" type="subTitle"/>
          </p:nvPr>
        </p:nvSpPr>
        <p:spPr>
          <a:xfrm>
            <a:off x="360533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3">
    <p:bg>
      <p:bgPr>
        <a:solidFill>
          <a:schemeClr val="accen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2" type="body"/>
          </p:nvPr>
        </p:nvSpPr>
        <p:spPr>
          <a:xfrm>
            <a:off x="3619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8" name="Google Shape;88;p10"/>
          <p:cNvSpPr txBox="1"/>
          <p:nvPr>
            <p:ph idx="3" type="subTitle"/>
          </p:nvPr>
        </p:nvSpPr>
        <p:spPr>
          <a:xfrm>
            <a:off x="3619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4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91" name="Google Shape;91;p10"/>
          <p:cNvSpPr txBox="1"/>
          <p:nvPr>
            <p:ph idx="5" type="subTitle"/>
          </p:nvPr>
        </p:nvSpPr>
        <p:spPr>
          <a:xfrm>
            <a:off x="73192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6" type="body"/>
          </p:nvPr>
        </p:nvSpPr>
        <p:spPr>
          <a:xfrm>
            <a:off x="210130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idx="7" type="body"/>
          </p:nvPr>
        </p:nvSpPr>
        <p:spPr>
          <a:xfrm>
            <a:off x="384062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4" name="Google Shape;94;p10"/>
          <p:cNvSpPr txBox="1"/>
          <p:nvPr>
            <p:ph idx="8" type="body"/>
          </p:nvPr>
        </p:nvSpPr>
        <p:spPr>
          <a:xfrm>
            <a:off x="557995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5" name="Google Shape;95;p10"/>
          <p:cNvSpPr txBox="1"/>
          <p:nvPr>
            <p:ph idx="9" type="subTitle"/>
          </p:nvPr>
        </p:nvSpPr>
        <p:spPr>
          <a:xfrm>
            <a:off x="210130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6" name="Google Shape;96;p10"/>
          <p:cNvSpPr txBox="1"/>
          <p:nvPr>
            <p:ph idx="13" type="subTitle"/>
          </p:nvPr>
        </p:nvSpPr>
        <p:spPr>
          <a:xfrm>
            <a:off x="384062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7" name="Google Shape;97;p10"/>
          <p:cNvSpPr txBox="1"/>
          <p:nvPr>
            <p:ph idx="14" type="subTitle"/>
          </p:nvPr>
        </p:nvSpPr>
        <p:spPr>
          <a:xfrm>
            <a:off x="557995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8" name="Google Shape;98;p10"/>
          <p:cNvSpPr txBox="1"/>
          <p:nvPr>
            <p:ph idx="15" type="body"/>
          </p:nvPr>
        </p:nvSpPr>
        <p:spPr>
          <a:xfrm>
            <a:off x="73192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4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61850" y="2004025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38150" y="524575"/>
            <a:ext cx="5433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ewsreader"/>
              <a:buNone/>
              <a:defRPr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700200" y="1614100"/>
            <a:ext cx="37566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50">
          <p15:clr>
            <a:srgbClr val="E46962"/>
          </p15:clr>
        </p15:guide>
        <p15:guide id="5" pos="2910">
          <p15:clr>
            <a:srgbClr val="E46962"/>
          </p15:clr>
        </p15:guide>
        <p15:guide id="6" pos="1468">
          <p15:clr>
            <a:srgbClr val="E46962"/>
          </p15:clr>
        </p15:guide>
        <p15:guide id="7" pos="1527">
          <p15:clr>
            <a:srgbClr val="E46962"/>
          </p15:clr>
        </p15:guide>
        <p15:guide id="8" pos="4226">
          <p15:clr>
            <a:srgbClr val="E46962"/>
          </p15:clr>
        </p15:guide>
        <p15:guide id="9" pos="4285">
          <p15:clr>
            <a:srgbClr val="E46962"/>
          </p15:clr>
        </p15:guide>
        <p15:guide id="10" pos="3773">
          <p15:clr>
            <a:srgbClr val="E46962"/>
          </p15:clr>
        </p15:guide>
        <p15:guide id="11" pos="3830">
          <p15:clr>
            <a:srgbClr val="E46962"/>
          </p15:clr>
        </p15:guide>
        <p15:guide id="12" pos="1930">
          <p15:clr>
            <a:srgbClr val="E46962"/>
          </p15:clr>
        </p15:guide>
        <p15:guide id="13" pos="1987">
          <p15:clr>
            <a:srgbClr val="E46962"/>
          </p15:clr>
        </p15:guide>
        <p15:guide id="14" orient="horz" pos="2867">
          <p15:clr>
            <a:srgbClr val="E46962"/>
          </p15:clr>
        </p15:guide>
        <p15:guide id="15" orient="horz" pos="1135">
          <p15:clr>
            <a:srgbClr val="E46962"/>
          </p15:clr>
        </p15:guide>
        <p15:guide id="16" orient="horz" pos="1194">
          <p15:clr>
            <a:srgbClr val="E46962"/>
          </p15:clr>
        </p15:guide>
        <p15:guide id="17" orient="horz" pos="2043">
          <p15:clr>
            <a:srgbClr val="E46962"/>
          </p15:clr>
        </p15:guide>
        <p15:guide id="18" orient="horz" pos="2103">
          <p15:clr>
            <a:srgbClr val="E46962"/>
          </p15:clr>
        </p15:guide>
        <p15:guide id="19" pos="228">
          <p15:clr>
            <a:srgbClr val="E46962"/>
          </p15:clr>
        </p15:guide>
        <p15:guide id="20" orient="horz" pos="672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3" name="Google Shape;493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4" name="Google Shape;49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Relationship Id="rId4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docs.google.com/spreadsheets/d/1cCXNnnmf5NFLZd3jqzYPK6luxnSsoW5D_cHT6FoCah4/edit?usp=shar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8"/>
          <p:cNvSpPr txBox="1"/>
          <p:nvPr/>
        </p:nvSpPr>
        <p:spPr>
          <a:xfrm>
            <a:off x="2078250" y="1652700"/>
            <a:ext cx="4987500" cy="1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Gowun Batang"/>
                <a:ea typeface="Gowun Batang"/>
                <a:cs typeface="Gowun Batang"/>
                <a:sym typeface="Gowun Batang"/>
              </a:rPr>
              <a:t>PEPP Trajectories Project Updates</a:t>
            </a:r>
            <a:endParaRPr sz="44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41" name="Google Shape;541;p68"/>
          <p:cNvSpPr txBox="1"/>
          <p:nvPr/>
        </p:nvSpPr>
        <p:spPr>
          <a:xfrm>
            <a:off x="1495650" y="3243900"/>
            <a:ext cx="62466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wun Batang"/>
                <a:ea typeface="Gowun Batang"/>
                <a:cs typeface="Gowun Batang"/>
                <a:sym typeface="Gowun Batang"/>
              </a:rPr>
              <a:t>July 17, 2025</a:t>
            </a:r>
            <a:endParaRPr sz="1800"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wun Batang"/>
                <a:ea typeface="Gowun Batang"/>
                <a:cs typeface="Gowun Batang"/>
                <a:sym typeface="Gowun Batang"/>
              </a:rPr>
              <a:t>Presented by Alyssa and Sierra to Colin, Julia, and Lindsay</a:t>
            </a:r>
            <a:endParaRPr sz="18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42" name="Google Shape;542;p68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7"/>
          <p:cNvSpPr txBox="1"/>
          <p:nvPr>
            <p:ph idx="1" type="body"/>
          </p:nvPr>
        </p:nvSpPr>
        <p:spPr>
          <a:xfrm>
            <a:off x="192900" y="179900"/>
            <a:ext cx="8395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965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 (Persistent) </a:t>
            </a:r>
            <a:r>
              <a:rPr lang="en" sz="1965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Mean CDSS Scores for Participants NOT Shared Between Models</a:t>
            </a:r>
            <a:endParaRPr sz="1965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687" name="Google Shape;687;p77"/>
          <p:cNvPicPr preferRelativeResize="0"/>
          <p:nvPr/>
        </p:nvPicPr>
        <p:blipFill rotWithShape="1">
          <a:blip r:embed="rId3">
            <a:alphaModFix/>
          </a:blip>
          <a:srcRect b="0" l="0" r="0" t="5882"/>
          <a:stretch/>
        </p:blipFill>
        <p:spPr>
          <a:xfrm>
            <a:off x="1600200" y="846100"/>
            <a:ext cx="5943600" cy="34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77"/>
          <p:cNvSpPr txBox="1"/>
          <p:nvPr>
            <p:ph idx="1" type="body"/>
          </p:nvPr>
        </p:nvSpPr>
        <p:spPr>
          <a:xfrm>
            <a:off x="2600850" y="4440325"/>
            <a:ext cx="3942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Cutoff Model: n = 45 GMM: n = 68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89" name="Google Shape;689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0" name="Google Shape;690;p77"/>
          <p:cNvCxnSpPr>
            <a:endCxn id="689" idx="3"/>
          </p:cNvCxnSpPr>
          <p:nvPr/>
        </p:nvCxnSpPr>
        <p:spPr>
          <a:xfrm>
            <a:off x="80858" y="67217"/>
            <a:ext cx="8940300" cy="47928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8"/>
          <p:cNvSpPr txBox="1"/>
          <p:nvPr>
            <p:ph idx="1" type="body"/>
          </p:nvPr>
        </p:nvSpPr>
        <p:spPr>
          <a:xfrm>
            <a:off x="192900" y="179900"/>
            <a:ext cx="8395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965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 (Persistent) Mean CDSS Scores for Participants NOT Shared Between Models</a:t>
            </a:r>
            <a:endParaRPr sz="1965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96" name="Google Shape;696;p78"/>
          <p:cNvSpPr txBox="1"/>
          <p:nvPr>
            <p:ph idx="1" type="body"/>
          </p:nvPr>
        </p:nvSpPr>
        <p:spPr>
          <a:xfrm>
            <a:off x="2600850" y="4440325"/>
            <a:ext cx="3942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Cutoff Model: n = 45 GMM: n = 68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97" name="Google Shape;69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8" name="Google Shape;69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388" y="485525"/>
            <a:ext cx="2636525" cy="395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9"/>
          <p:cNvSpPr txBox="1"/>
          <p:nvPr>
            <p:ph idx="1" type="body"/>
          </p:nvPr>
        </p:nvSpPr>
        <p:spPr>
          <a:xfrm>
            <a:off x="215400" y="119925"/>
            <a:ext cx="8395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965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2 (No Depression) Mean CDSS Scores for Participants NOT Shared Between Models</a:t>
            </a:r>
            <a:endParaRPr sz="1965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04" name="Google Shape;704;p79"/>
          <p:cNvSpPr txBox="1"/>
          <p:nvPr>
            <p:ph idx="1" type="body"/>
          </p:nvPr>
        </p:nvSpPr>
        <p:spPr>
          <a:xfrm>
            <a:off x="2744800" y="4475975"/>
            <a:ext cx="3942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Cutoff Model: n = 24 GMM: n = 59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705" name="Google Shape;705;p79"/>
          <p:cNvPicPr preferRelativeResize="0"/>
          <p:nvPr/>
        </p:nvPicPr>
        <p:blipFill rotWithShape="1">
          <a:blip r:embed="rId3">
            <a:alphaModFix/>
          </a:blip>
          <a:srcRect b="0" l="0" r="0" t="5329"/>
          <a:stretch/>
        </p:blipFill>
        <p:spPr>
          <a:xfrm>
            <a:off x="1498000" y="844863"/>
            <a:ext cx="6435900" cy="35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7" name="Google Shape;707;p79"/>
          <p:cNvCxnSpPr/>
          <p:nvPr/>
        </p:nvCxnSpPr>
        <p:spPr>
          <a:xfrm>
            <a:off x="80858" y="67217"/>
            <a:ext cx="8940300" cy="47928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0"/>
          <p:cNvSpPr txBox="1"/>
          <p:nvPr>
            <p:ph idx="1" type="body"/>
          </p:nvPr>
        </p:nvSpPr>
        <p:spPr>
          <a:xfrm>
            <a:off x="192900" y="179900"/>
            <a:ext cx="8395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965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3 (Remitting)Mean CDSS Scores for Participants NOT Shared Between Models</a:t>
            </a:r>
            <a:endParaRPr sz="1965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13" name="Google Shape;713;p80"/>
          <p:cNvSpPr txBox="1"/>
          <p:nvPr>
            <p:ph idx="1" type="body"/>
          </p:nvPr>
        </p:nvSpPr>
        <p:spPr>
          <a:xfrm>
            <a:off x="2600850" y="4476000"/>
            <a:ext cx="3942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Cutoff Model: n = 100 GMM: n = 42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714" name="Google Shape;714;p80"/>
          <p:cNvPicPr preferRelativeResize="0"/>
          <p:nvPr/>
        </p:nvPicPr>
        <p:blipFill rotWithShape="1">
          <a:blip r:embed="rId3">
            <a:alphaModFix/>
          </a:blip>
          <a:srcRect b="1616" l="0" r="0" t="4916"/>
          <a:stretch/>
        </p:blipFill>
        <p:spPr>
          <a:xfrm>
            <a:off x="1485988" y="792125"/>
            <a:ext cx="6172021" cy="35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6" name="Google Shape;716;p80"/>
          <p:cNvCxnSpPr/>
          <p:nvPr/>
        </p:nvCxnSpPr>
        <p:spPr>
          <a:xfrm>
            <a:off x="80858" y="67217"/>
            <a:ext cx="8940300" cy="47928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100" y="385825"/>
            <a:ext cx="7085799" cy="4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900" y="526375"/>
            <a:ext cx="6630200" cy="40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3"/>
          <p:cNvSpPr txBox="1"/>
          <p:nvPr/>
        </p:nvSpPr>
        <p:spPr>
          <a:xfrm>
            <a:off x="0" y="2111250"/>
            <a:ext cx="4005000" cy="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100% present at baseline</a:t>
            </a:r>
            <a:endParaRPr sz="23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734" name="Google Shape;734;p83"/>
          <p:cNvCxnSpPr/>
          <p:nvPr/>
        </p:nvCxnSpPr>
        <p:spPr>
          <a:xfrm>
            <a:off x="3435875" y="2380300"/>
            <a:ext cx="66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35" name="Google Shape;73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175" y="956925"/>
            <a:ext cx="4915825" cy="30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84" title="Screenshot 2025-07-10 at 6.27.2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63" y="418450"/>
            <a:ext cx="8509683" cy="15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84"/>
          <p:cNvSpPr txBox="1"/>
          <p:nvPr>
            <p:ph idx="1" type="body"/>
          </p:nvPr>
        </p:nvSpPr>
        <p:spPr>
          <a:xfrm>
            <a:off x="155850" y="0"/>
            <a:ext cx="88323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GMM2 output of Total SANS_18mo</a:t>
            </a:r>
            <a:r>
              <a:rPr b="1" i="1" lang="en" sz="1400">
                <a:solidFill>
                  <a:schemeClr val="dk1"/>
                </a:solidFill>
              </a:rPr>
              <a:t>: </a:t>
            </a:r>
            <a:r>
              <a:rPr lang="en" sz="1400">
                <a:solidFill>
                  <a:schemeClr val="dk1"/>
                </a:solidFill>
              </a:rPr>
              <a:t>Tested 2-class solution (lowest BIC), 3- &amp; 4-class solution (based on class %)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743" name="Google Shape;743;p84"/>
          <p:cNvSpPr/>
          <p:nvPr/>
        </p:nvSpPr>
        <p:spPr>
          <a:xfrm>
            <a:off x="306725" y="931975"/>
            <a:ext cx="8520000" cy="81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84"/>
          <p:cNvSpPr/>
          <p:nvPr/>
        </p:nvSpPr>
        <p:spPr>
          <a:xfrm>
            <a:off x="5344050" y="1745875"/>
            <a:ext cx="813900" cy="25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5" name="Google Shape;74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4301" y="2017172"/>
            <a:ext cx="4707174" cy="3138124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5"/>
          <p:cNvSpPr txBox="1"/>
          <p:nvPr>
            <p:ph idx="1" type="body"/>
          </p:nvPr>
        </p:nvSpPr>
        <p:spPr>
          <a:xfrm>
            <a:off x="155850" y="4497800"/>
            <a:ext cx="8832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Note: </a:t>
            </a:r>
            <a:r>
              <a:rPr lang="en" sz="1400">
                <a:solidFill>
                  <a:schemeClr val="dk1"/>
                </a:solidFill>
              </a:rPr>
              <a:t>2-class, GMM2 of Total SANS (up to 24 months ) [LEFT] and (up to 18 months) [RIGHT]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Persistent high = 29%; decreasing = 71%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752" name="Google Shape;752;p85"/>
          <p:cNvPicPr preferRelativeResize="0"/>
          <p:nvPr/>
        </p:nvPicPr>
        <p:blipFill rotWithShape="1">
          <a:blip r:embed="rId3">
            <a:alphaModFix/>
          </a:blip>
          <a:srcRect b="0" l="0" r="0" t="6733"/>
          <a:stretch/>
        </p:blipFill>
        <p:spPr>
          <a:xfrm>
            <a:off x="4115561" y="1008500"/>
            <a:ext cx="5028440" cy="31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85"/>
          <p:cNvPicPr preferRelativeResize="0"/>
          <p:nvPr/>
        </p:nvPicPr>
        <p:blipFill rotWithShape="1">
          <a:blip r:embed="rId4">
            <a:alphaModFix/>
          </a:blip>
          <a:srcRect b="0" l="3368" r="17197" t="6129"/>
          <a:stretch/>
        </p:blipFill>
        <p:spPr>
          <a:xfrm>
            <a:off x="0" y="1008500"/>
            <a:ext cx="4115560" cy="3126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6"/>
          <p:cNvSpPr txBox="1"/>
          <p:nvPr>
            <p:ph idx="1" type="body"/>
          </p:nvPr>
        </p:nvSpPr>
        <p:spPr>
          <a:xfrm>
            <a:off x="155850" y="4242025"/>
            <a:ext cx="8832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Note: </a:t>
            </a:r>
            <a:r>
              <a:rPr lang="en" sz="1400">
                <a:solidFill>
                  <a:schemeClr val="dk1"/>
                </a:solidFill>
              </a:rPr>
              <a:t>3-class, GMM2 of Total SANS (up to 24 months ) [LEFT] and (up to 18 months) [RIGHT]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Decrease/Sustained Low = 22%; persistent high = 33% (24mo)/35% (18mo); Gradual decrease = 45% (24mo)/42% (18mo) 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760" name="Google Shape;760;p86"/>
          <p:cNvPicPr preferRelativeResize="0"/>
          <p:nvPr/>
        </p:nvPicPr>
        <p:blipFill rotWithShape="1">
          <a:blip r:embed="rId3">
            <a:alphaModFix/>
          </a:blip>
          <a:srcRect b="0" l="3418" r="16709" t="5864"/>
          <a:stretch/>
        </p:blipFill>
        <p:spPr>
          <a:xfrm>
            <a:off x="0" y="901476"/>
            <a:ext cx="4408843" cy="334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86"/>
          <p:cNvPicPr preferRelativeResize="0"/>
          <p:nvPr/>
        </p:nvPicPr>
        <p:blipFill rotWithShape="1">
          <a:blip r:embed="rId4">
            <a:alphaModFix/>
          </a:blip>
          <a:srcRect b="0" l="4287" r="0" t="5882"/>
          <a:stretch/>
        </p:blipFill>
        <p:spPr>
          <a:xfrm>
            <a:off x="4471075" y="999700"/>
            <a:ext cx="4672924" cy="3144101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9"/>
          <p:cNvSpPr txBox="1"/>
          <p:nvPr/>
        </p:nvSpPr>
        <p:spPr>
          <a:xfrm>
            <a:off x="201950" y="201950"/>
            <a:ext cx="2601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Gowun Batang"/>
                <a:ea typeface="Gowun Batang"/>
                <a:cs typeface="Gowun Batang"/>
                <a:sym typeface="Gowun Batang"/>
              </a:rPr>
              <a:t>Contents</a:t>
            </a:r>
            <a:endParaRPr sz="44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grpSp>
        <p:nvGrpSpPr>
          <p:cNvPr id="548" name="Google Shape;548;p69"/>
          <p:cNvGrpSpPr/>
          <p:nvPr/>
        </p:nvGrpSpPr>
        <p:grpSpPr>
          <a:xfrm>
            <a:off x="72450" y="1159125"/>
            <a:ext cx="2601300" cy="2619600"/>
            <a:chOff x="434425" y="1552375"/>
            <a:chExt cx="2601300" cy="2619600"/>
          </a:xfrm>
        </p:grpSpPr>
        <p:sp>
          <p:nvSpPr>
            <p:cNvPr id="549" name="Google Shape;549;p69"/>
            <p:cNvSpPr/>
            <p:nvPr/>
          </p:nvSpPr>
          <p:spPr>
            <a:xfrm>
              <a:off x="434425" y="1552375"/>
              <a:ext cx="2601300" cy="2619600"/>
            </a:xfrm>
            <a:prstGeom prst="ellipse">
              <a:avLst/>
            </a:prstGeom>
            <a:solidFill>
              <a:srgbClr val="8F79A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50" name="Google Shape;550;p69"/>
            <p:cNvSpPr txBox="1"/>
            <p:nvPr/>
          </p:nvSpPr>
          <p:spPr>
            <a:xfrm>
              <a:off x="674275" y="2194750"/>
              <a:ext cx="2121600" cy="12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Gowun Batang"/>
                  <a:ea typeface="Gowun Batang"/>
                  <a:cs typeface="Gowun Batang"/>
                  <a:sym typeface="Gowun Batang"/>
                </a:rPr>
                <a:t>18-month GMM Models for total CDSS, total SANS, LV1</a:t>
              </a:r>
              <a:endParaRPr sz="2100"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  <p:grpSp>
        <p:nvGrpSpPr>
          <p:cNvPr id="551" name="Google Shape;551;p69"/>
          <p:cNvGrpSpPr/>
          <p:nvPr/>
        </p:nvGrpSpPr>
        <p:grpSpPr>
          <a:xfrm>
            <a:off x="2580125" y="2494325"/>
            <a:ext cx="2121600" cy="1954500"/>
            <a:chOff x="3793725" y="2028425"/>
            <a:chExt cx="2121600" cy="1954500"/>
          </a:xfrm>
        </p:grpSpPr>
        <p:sp>
          <p:nvSpPr>
            <p:cNvPr id="552" name="Google Shape;552;p69"/>
            <p:cNvSpPr/>
            <p:nvPr/>
          </p:nvSpPr>
          <p:spPr>
            <a:xfrm>
              <a:off x="3860225" y="2028425"/>
              <a:ext cx="1960800" cy="1954500"/>
            </a:xfrm>
            <a:prstGeom prst="ellipse">
              <a:avLst/>
            </a:prstGeom>
            <a:solidFill>
              <a:srgbClr val="908EE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53" name="Google Shape;553;p69"/>
            <p:cNvSpPr txBox="1"/>
            <p:nvPr/>
          </p:nvSpPr>
          <p:spPr>
            <a:xfrm>
              <a:off x="3793725" y="2381975"/>
              <a:ext cx="2121600" cy="12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latin typeface="Gowun Batang"/>
                  <a:ea typeface="Gowun Batang"/>
                  <a:cs typeface="Gowun Batang"/>
                  <a:sym typeface="Gowun Batang"/>
                </a:rPr>
                <a:t>Comparison of Cutoff Model and GMM for total CDSS</a:t>
              </a:r>
              <a:endParaRPr sz="1900"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  <p:grpSp>
        <p:nvGrpSpPr>
          <p:cNvPr id="554" name="Google Shape;554;p69"/>
          <p:cNvGrpSpPr/>
          <p:nvPr/>
        </p:nvGrpSpPr>
        <p:grpSpPr>
          <a:xfrm>
            <a:off x="4571999" y="1366026"/>
            <a:ext cx="1663739" cy="1478479"/>
            <a:chOff x="6900750" y="1901275"/>
            <a:chExt cx="1960800" cy="1793400"/>
          </a:xfrm>
        </p:grpSpPr>
        <p:sp>
          <p:nvSpPr>
            <p:cNvPr id="555" name="Google Shape;555;p69"/>
            <p:cNvSpPr/>
            <p:nvPr/>
          </p:nvSpPr>
          <p:spPr>
            <a:xfrm>
              <a:off x="6985650" y="1901275"/>
              <a:ext cx="1791000" cy="1793400"/>
            </a:xfrm>
            <a:prstGeom prst="ellipse">
              <a:avLst/>
            </a:prstGeom>
            <a:solidFill>
              <a:srgbClr val="C2A4F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56" name="Google Shape;556;p69"/>
            <p:cNvSpPr txBox="1"/>
            <p:nvPr/>
          </p:nvSpPr>
          <p:spPr>
            <a:xfrm>
              <a:off x="6900750" y="2090561"/>
              <a:ext cx="1960800" cy="110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Gowun Batang"/>
                  <a:ea typeface="Gowun Batang"/>
                  <a:cs typeface="Gowun Batang"/>
                  <a:sym typeface="Gowun Batang"/>
                </a:rPr>
                <a:t>Dropout differences between cutoff classes</a:t>
              </a:r>
              <a:endParaRPr sz="1700"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  <p:grpSp>
        <p:nvGrpSpPr>
          <p:cNvPr id="557" name="Google Shape;557;p69"/>
          <p:cNvGrpSpPr/>
          <p:nvPr/>
        </p:nvGrpSpPr>
        <p:grpSpPr>
          <a:xfrm>
            <a:off x="6364716" y="1459169"/>
            <a:ext cx="2717318" cy="2774680"/>
            <a:chOff x="361975" y="1552375"/>
            <a:chExt cx="2601300" cy="2619600"/>
          </a:xfrm>
        </p:grpSpPr>
        <p:sp>
          <p:nvSpPr>
            <p:cNvPr id="558" name="Google Shape;558;p69"/>
            <p:cNvSpPr/>
            <p:nvPr/>
          </p:nvSpPr>
          <p:spPr>
            <a:xfrm>
              <a:off x="361975" y="1552375"/>
              <a:ext cx="2601300" cy="2619600"/>
            </a:xfrm>
            <a:prstGeom prst="ellipse">
              <a:avLst/>
            </a:prstGeom>
            <a:solidFill>
              <a:srgbClr val="A776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59" name="Google Shape;559;p69"/>
            <p:cNvSpPr txBox="1"/>
            <p:nvPr/>
          </p:nvSpPr>
          <p:spPr>
            <a:xfrm>
              <a:off x="601825" y="1980250"/>
              <a:ext cx="2121600" cy="12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Gowun Batang"/>
                  <a:ea typeface="Gowun Batang"/>
                  <a:cs typeface="Gowun Batang"/>
                  <a:sym typeface="Gowun Batang"/>
                </a:rPr>
                <a:t>Logistic Regression and Predictors of Class Membership</a:t>
              </a:r>
              <a:endParaRPr sz="2100"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  <p:sp>
        <p:nvSpPr>
          <p:cNvPr id="560" name="Google Shape;560;p69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7"/>
          <p:cNvSpPr txBox="1"/>
          <p:nvPr>
            <p:ph idx="1" type="body"/>
          </p:nvPr>
        </p:nvSpPr>
        <p:spPr>
          <a:xfrm>
            <a:off x="155850" y="4497800"/>
            <a:ext cx="8832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Note: </a:t>
            </a:r>
            <a:r>
              <a:rPr lang="en" sz="1400">
                <a:solidFill>
                  <a:schemeClr val="dk1"/>
                </a:solidFill>
              </a:rPr>
              <a:t>4-class, GMM2 of Total SANS (up to 18 months)</a:t>
            </a:r>
            <a:endParaRPr b="1" sz="1400">
              <a:solidFill>
                <a:schemeClr val="dk1"/>
              </a:solidFill>
            </a:endParaRPr>
          </a:p>
        </p:txBody>
      </p:sp>
      <p:pic>
        <p:nvPicPr>
          <p:cNvPr id="768" name="Google Shape;76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7588"/>
            <a:ext cx="457200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57588"/>
            <a:ext cx="457200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87" title="Screenshot 2025-07-10 at 6.27.24 PM.png"/>
          <p:cNvPicPr preferRelativeResize="0"/>
          <p:nvPr/>
        </p:nvPicPr>
        <p:blipFill rotWithShape="1">
          <a:blip r:embed="rId5">
            <a:alphaModFix/>
          </a:blip>
          <a:srcRect b="17247" l="0" r="0" t="67697"/>
          <a:stretch/>
        </p:blipFill>
        <p:spPr>
          <a:xfrm>
            <a:off x="317175" y="737913"/>
            <a:ext cx="8509676" cy="2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88" title="Screenshot 2025-07-11 at 9.46.4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38" y="418500"/>
            <a:ext cx="8674324" cy="1610784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88"/>
          <p:cNvSpPr txBox="1"/>
          <p:nvPr>
            <p:ph idx="1" type="body"/>
          </p:nvPr>
        </p:nvSpPr>
        <p:spPr>
          <a:xfrm>
            <a:off x="155850" y="0"/>
            <a:ext cx="88323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GMM2 output of Total LV1_18mo</a:t>
            </a:r>
            <a:r>
              <a:rPr b="1" i="1" lang="en" sz="1400">
                <a:solidFill>
                  <a:schemeClr val="dk1"/>
                </a:solidFill>
              </a:rPr>
              <a:t>: </a:t>
            </a:r>
            <a:r>
              <a:rPr lang="en" sz="1400">
                <a:solidFill>
                  <a:schemeClr val="dk1"/>
                </a:solidFill>
              </a:rPr>
              <a:t>Tested 2-class solution (lowest BIC), 3--class solution (based on class %)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778" name="Google Shape;778;p88"/>
          <p:cNvSpPr/>
          <p:nvPr/>
        </p:nvSpPr>
        <p:spPr>
          <a:xfrm>
            <a:off x="234850" y="931975"/>
            <a:ext cx="8674200" cy="58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88"/>
          <p:cNvSpPr/>
          <p:nvPr/>
        </p:nvSpPr>
        <p:spPr>
          <a:xfrm>
            <a:off x="6323200" y="1521775"/>
            <a:ext cx="813900" cy="50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0" name="Google Shape;78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075" y="2035249"/>
            <a:ext cx="5029841" cy="3108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89"/>
          <p:cNvSpPr txBox="1"/>
          <p:nvPr>
            <p:ph idx="1" type="body"/>
          </p:nvPr>
        </p:nvSpPr>
        <p:spPr>
          <a:xfrm>
            <a:off x="155850" y="4497800"/>
            <a:ext cx="8832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Note: </a:t>
            </a:r>
            <a:r>
              <a:rPr lang="en" sz="1400">
                <a:solidFill>
                  <a:schemeClr val="dk1"/>
                </a:solidFill>
              </a:rPr>
              <a:t>2-class, GMM2 of Total LV1 (up to 24 months) [LEFT] and (up to 18 months) [RIGHT]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Persistent low = 67%; decreasing = 33%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787" name="Google Shape;787;p89"/>
          <p:cNvPicPr preferRelativeResize="0"/>
          <p:nvPr/>
        </p:nvPicPr>
        <p:blipFill rotWithShape="1">
          <a:blip r:embed="rId3">
            <a:alphaModFix/>
          </a:blip>
          <a:srcRect b="0" l="3883" r="0" t="6489"/>
          <a:stretch/>
        </p:blipFill>
        <p:spPr>
          <a:xfrm>
            <a:off x="4712748" y="974713"/>
            <a:ext cx="4431251" cy="319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89"/>
          <p:cNvPicPr preferRelativeResize="0"/>
          <p:nvPr/>
        </p:nvPicPr>
        <p:blipFill rotWithShape="1">
          <a:blip r:embed="rId4">
            <a:alphaModFix/>
          </a:blip>
          <a:srcRect b="0" l="0" r="13073" t="5285"/>
          <a:stretch/>
        </p:blipFill>
        <p:spPr>
          <a:xfrm>
            <a:off x="0" y="974713"/>
            <a:ext cx="4712749" cy="3194081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0"/>
          <p:cNvSpPr txBox="1"/>
          <p:nvPr>
            <p:ph idx="1" type="body"/>
          </p:nvPr>
        </p:nvSpPr>
        <p:spPr>
          <a:xfrm>
            <a:off x="155850" y="4102000"/>
            <a:ext cx="8832300" cy="10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Note: </a:t>
            </a:r>
            <a:r>
              <a:rPr lang="en" sz="1400">
                <a:solidFill>
                  <a:schemeClr val="dk1"/>
                </a:solidFill>
              </a:rPr>
              <a:t>3-class, GMM2 of Total LV1 (up to 24 months ) [LEFT] and (up to 18 months) [RIGHT]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Fluctuating high = 2% </a:t>
            </a:r>
            <a:r>
              <a:rPr b="1" lang="en" sz="1400">
                <a:solidFill>
                  <a:schemeClr val="dk1"/>
                </a:solidFill>
              </a:rPr>
              <a:t>(24mo)/10%(18mo)</a:t>
            </a:r>
            <a:r>
              <a:rPr lang="en" sz="1400">
                <a:solidFill>
                  <a:schemeClr val="dk1"/>
                </a:solidFill>
              </a:rPr>
              <a:t>; persistent low = 66%; decreasing = </a:t>
            </a:r>
            <a:r>
              <a:rPr b="1" lang="en" sz="1400">
                <a:solidFill>
                  <a:schemeClr val="dk1"/>
                </a:solidFill>
              </a:rPr>
              <a:t>32% (24mo)/23% (18mo) </a:t>
            </a:r>
            <a:endParaRPr b="1" sz="1400">
              <a:solidFill>
                <a:schemeClr val="dk1"/>
              </a:solidFill>
            </a:endParaRPr>
          </a:p>
        </p:txBody>
      </p:sp>
      <p:pic>
        <p:nvPicPr>
          <p:cNvPr id="795" name="Google Shape;795;p90"/>
          <p:cNvPicPr preferRelativeResize="0"/>
          <p:nvPr/>
        </p:nvPicPr>
        <p:blipFill rotWithShape="1">
          <a:blip r:embed="rId3">
            <a:alphaModFix/>
          </a:blip>
          <a:srcRect b="1903" l="0" r="0" t="6142"/>
          <a:stretch/>
        </p:blipFill>
        <p:spPr>
          <a:xfrm>
            <a:off x="798849" y="-472475"/>
            <a:ext cx="7980749" cy="5437249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1" name="Google Shape;801;p91"/>
          <p:cNvGraphicFramePr/>
          <p:nvPr/>
        </p:nvGraphicFramePr>
        <p:xfrm>
          <a:off x="25" y="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{2661FC5F-55F6-4CF7-9A19-D08A10D9C65F}</a:tableStyleId>
              </a:tblPr>
              <a:tblGrid>
                <a:gridCol w="835575"/>
                <a:gridCol w="1007800"/>
                <a:gridCol w="903650"/>
                <a:gridCol w="1191075"/>
                <a:gridCol w="1206525"/>
                <a:gridCol w="1174575"/>
                <a:gridCol w="1868325"/>
                <a:gridCol w="956500"/>
              </a:tblGrid>
              <a:tr h="380075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CDSS [</a:t>
                      </a:r>
                      <a:r>
                        <a:rPr b="1" lang="en" sz="1200" u="sng">
                          <a:solidFill>
                            <a:schemeClr val="dk1"/>
                          </a:solidFill>
                        </a:rPr>
                        <a:t>3-class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 solution is preferred]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8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Classes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BIC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sE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APP Class 1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APP Class 2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APP Class 3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Observed BLRT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p-value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2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19072.05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0.6481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0.9052542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0.9058224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/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1928.931</a:t>
                      </a:r>
                      <a:br>
                        <a:rPr lang="en" sz="1200"/>
                      </a:br>
                      <a:br>
                        <a:rPr lang="en" sz="1200"/>
                      </a:b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3-class &gt; 2-class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 &lt; 0.002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3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19069.26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0.6609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0.8248774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0.8865396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0.7748834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CE5CD"/>
                    </a:solidFill>
                  </a:tcPr>
                </a:tc>
                <a:tc vMerge="1"/>
                <a:tc vMerge="1"/>
              </a:tr>
            </a:tbl>
          </a:graphicData>
        </a:graphic>
      </p:graphicFrame>
      <p:pic>
        <p:nvPicPr>
          <p:cNvPr id="802" name="Google Shape;802;p91"/>
          <p:cNvPicPr preferRelativeResize="0"/>
          <p:nvPr/>
        </p:nvPicPr>
        <p:blipFill rotWithShape="1">
          <a:blip r:embed="rId3">
            <a:alphaModFix/>
          </a:blip>
          <a:srcRect b="0" l="0" r="18427" t="5303"/>
          <a:stretch/>
        </p:blipFill>
        <p:spPr>
          <a:xfrm>
            <a:off x="25" y="1711950"/>
            <a:ext cx="4189667" cy="3431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91"/>
          <p:cNvPicPr preferRelativeResize="0"/>
          <p:nvPr/>
        </p:nvPicPr>
        <p:blipFill rotWithShape="1">
          <a:blip r:embed="rId4">
            <a:alphaModFix/>
          </a:blip>
          <a:srcRect b="0" l="3873" r="0" t="5846"/>
          <a:stretch/>
        </p:blipFill>
        <p:spPr>
          <a:xfrm>
            <a:off x="4189691" y="1715993"/>
            <a:ext cx="4954359" cy="3423461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" name="Google Shape;809;p92"/>
          <p:cNvGraphicFramePr/>
          <p:nvPr/>
        </p:nvGraphicFramePr>
        <p:xfrm>
          <a:off x="25" y="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{2661FC5F-55F6-4CF7-9A19-D08A10D9C65F}</a:tableStyleId>
              </a:tblPr>
              <a:tblGrid>
                <a:gridCol w="835575"/>
                <a:gridCol w="1007800"/>
                <a:gridCol w="903650"/>
                <a:gridCol w="1191075"/>
                <a:gridCol w="1206525"/>
                <a:gridCol w="1174575"/>
                <a:gridCol w="1868325"/>
                <a:gridCol w="956500"/>
              </a:tblGrid>
              <a:tr h="3801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LV1 [</a:t>
                      </a:r>
                      <a:r>
                        <a:rPr b="1" lang="en" sz="1200" u="sng">
                          <a:solidFill>
                            <a:schemeClr val="dk1"/>
                          </a:solidFill>
                        </a:rPr>
                        <a:t>3-class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 solution is preferred]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8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Classes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BIC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sE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APP Class 1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APP Class 2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APP Class 3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Observed BLRT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p-value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2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16530.06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0.6699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0.9088892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0.9183974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/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2032.656</a:t>
                      </a:r>
                      <a:br>
                        <a:rPr lang="en" sz="1200"/>
                      </a:br>
                      <a:br>
                        <a:rPr lang="en" sz="1200"/>
                      </a:b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3-class &gt; 2-class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 &lt; 0.002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3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16534.00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0.6825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0.8357704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0.8931911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0.7996647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CE5CD"/>
                    </a:solidFill>
                  </a:tcPr>
                </a:tc>
                <a:tc vMerge="1"/>
                <a:tc vMerge="1"/>
              </a:tr>
            </a:tbl>
          </a:graphicData>
        </a:graphic>
      </p:graphicFrame>
      <p:pic>
        <p:nvPicPr>
          <p:cNvPr id="810" name="Google Shape;810;p92"/>
          <p:cNvPicPr preferRelativeResize="0"/>
          <p:nvPr/>
        </p:nvPicPr>
        <p:blipFill rotWithShape="1">
          <a:blip r:embed="rId3">
            <a:alphaModFix/>
          </a:blip>
          <a:srcRect b="0" l="0" r="19341" t="6838"/>
          <a:stretch/>
        </p:blipFill>
        <p:spPr>
          <a:xfrm>
            <a:off x="0" y="1571151"/>
            <a:ext cx="4174639" cy="357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92"/>
          <p:cNvPicPr preferRelativeResize="0"/>
          <p:nvPr/>
        </p:nvPicPr>
        <p:blipFill rotWithShape="1">
          <a:blip r:embed="rId4">
            <a:alphaModFix/>
          </a:blip>
          <a:srcRect b="0" l="3993" r="0" t="6838"/>
          <a:stretch/>
        </p:blipFill>
        <p:spPr>
          <a:xfrm>
            <a:off x="4174647" y="1571150"/>
            <a:ext cx="4969354" cy="3572353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7" name="Google Shape;817;p93"/>
          <p:cNvGraphicFramePr/>
          <p:nvPr/>
        </p:nvGraphicFramePr>
        <p:xfrm>
          <a:off x="25" y="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{2661FC5F-55F6-4CF7-9A19-D08A10D9C65F}</a:tableStyleId>
              </a:tblPr>
              <a:tblGrid>
                <a:gridCol w="835575"/>
                <a:gridCol w="1007800"/>
                <a:gridCol w="903650"/>
                <a:gridCol w="1191075"/>
                <a:gridCol w="1206525"/>
                <a:gridCol w="1174575"/>
                <a:gridCol w="1868325"/>
                <a:gridCol w="956500"/>
              </a:tblGrid>
              <a:tr h="383075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SANS [</a:t>
                      </a:r>
                      <a:r>
                        <a:rPr b="1" lang="en" sz="1200" u="sng">
                          <a:solidFill>
                            <a:schemeClr val="dk1"/>
                          </a:solidFill>
                        </a:rPr>
                        <a:t>2-class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 solution is preferred]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8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Classes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BIC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sE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APP Class 1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APP Class 2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APP Class 3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Observed BLRT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p-value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2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20207.49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0.5401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0.8255826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0.8724210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/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288.2566</a:t>
                      </a:r>
                      <a:br>
                        <a:rPr lang="en" sz="1200"/>
                      </a:br>
                      <a:br>
                        <a:rPr lang="en" sz="1200"/>
                      </a:b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3-class &gt; 2-class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 &lt; 0.002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3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20214.53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0.4906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0.6621976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0.8013345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0.7416395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 vMerge="1"/>
                <a:tc vMerge="1"/>
              </a:tr>
            </a:tbl>
          </a:graphicData>
        </a:graphic>
      </p:graphicFrame>
      <p:pic>
        <p:nvPicPr>
          <p:cNvPr id="818" name="Google Shape;818;p93"/>
          <p:cNvPicPr preferRelativeResize="0"/>
          <p:nvPr/>
        </p:nvPicPr>
        <p:blipFill rotWithShape="1">
          <a:blip r:embed="rId3">
            <a:alphaModFix/>
          </a:blip>
          <a:srcRect b="0" l="0" r="17884" t="6733"/>
          <a:stretch/>
        </p:blipFill>
        <p:spPr>
          <a:xfrm>
            <a:off x="25" y="1893671"/>
            <a:ext cx="4279933" cy="3240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93"/>
          <p:cNvPicPr preferRelativeResize="0"/>
          <p:nvPr/>
        </p:nvPicPr>
        <p:blipFill rotWithShape="1">
          <a:blip r:embed="rId4">
            <a:alphaModFix/>
          </a:blip>
          <a:srcRect b="0" l="3883" r="0" t="5882"/>
          <a:stretch/>
        </p:blipFill>
        <p:spPr>
          <a:xfrm>
            <a:off x="4279956" y="1884550"/>
            <a:ext cx="4864095" cy="32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Membership</a:t>
            </a:r>
            <a:endParaRPr/>
          </a:p>
        </p:txBody>
      </p:sp>
      <p:sp>
        <p:nvSpPr>
          <p:cNvPr id="826" name="Google Shape;826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1" name="Google Shape;831;p95"/>
          <p:cNvGraphicFramePr/>
          <p:nvPr/>
        </p:nvGraphicFramePr>
        <p:xfrm>
          <a:off x="-2037" y="60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{1615B45B-A205-4B0C-B4D0-0D29E5E2AF29}</a:tableStyleId>
              </a:tblPr>
              <a:tblGrid>
                <a:gridCol w="561850"/>
                <a:gridCol w="1703900"/>
                <a:gridCol w="1882900"/>
                <a:gridCol w="1882900"/>
                <a:gridCol w="1882900"/>
                <a:gridCol w="1233625"/>
              </a:tblGrid>
              <a:tr h="28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CDSS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1 - Fluctuating High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2 - Persistent Low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3 - Decreasing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Total count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625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SANS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1 - Persistent High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28 (4.59%)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114 (18.69%)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37 (6.07%)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179 (29.34%)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6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2 - Decreasing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26 (4.26%)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293 (48.03%)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112 (18.36%)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431 (70.66%)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6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Total count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54 (8.85%)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407 (66.72%)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149 (24.43%)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610 (100.00%)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32" name="Google Shape;832;p95"/>
          <p:cNvSpPr txBox="1"/>
          <p:nvPr>
            <p:ph idx="1" type="body"/>
          </p:nvPr>
        </p:nvSpPr>
        <p:spPr>
          <a:xfrm>
            <a:off x="155850" y="0"/>
            <a:ext cx="88323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Class membership (CDSS 3-class vs SANS 2-class - Top) (LV1 3-class vs SANS 2-class - Middle) (CDSS 3-class vs LV1 3-class - Bottom)</a:t>
            </a:r>
            <a:endParaRPr b="1" sz="1400">
              <a:solidFill>
                <a:schemeClr val="dk1"/>
              </a:solidFill>
            </a:endParaRPr>
          </a:p>
        </p:txBody>
      </p:sp>
      <p:graphicFrame>
        <p:nvGraphicFramePr>
          <p:cNvPr id="833" name="Google Shape;833;p95"/>
          <p:cNvGraphicFramePr/>
          <p:nvPr/>
        </p:nvGraphicFramePr>
        <p:xfrm>
          <a:off x="-2025" y="2110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{1615B45B-A205-4B0C-B4D0-0D29E5E2AF29}</a:tableStyleId>
              </a:tblPr>
              <a:tblGrid>
                <a:gridCol w="561850"/>
                <a:gridCol w="1704750"/>
                <a:gridCol w="1883750"/>
                <a:gridCol w="1883750"/>
                <a:gridCol w="1883750"/>
                <a:gridCol w="1234175"/>
              </a:tblGrid>
              <a:tr h="28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LV1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1 - Fluctuating High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2 - Persistent Low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3 - Decreasing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Total count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625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SANS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1 - Persistent High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33 (5.41%)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121 (19.84%)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25 (4.1%)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179 (29.34%)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6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2 - Decreasing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27 (4.43%)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289 (47.38%)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115 (18.85%)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431 (70.66%)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6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Total count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60 (9.84%)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410 (67.21%)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140 (22.95%)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610 (100.00%)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34" name="Google Shape;834;p95"/>
          <p:cNvGraphicFramePr/>
          <p:nvPr/>
        </p:nvGraphicFramePr>
        <p:xfrm>
          <a:off x="0" y="361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{1615B45B-A205-4B0C-B4D0-0D29E5E2AF29}</a:tableStyleId>
              </a:tblPr>
              <a:tblGrid>
                <a:gridCol w="561875"/>
                <a:gridCol w="1704625"/>
                <a:gridCol w="1881575"/>
                <a:gridCol w="1881575"/>
                <a:gridCol w="1881575"/>
                <a:gridCol w="12327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CDSS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1 - Fluctuating High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2 - Persistent Low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3 - Decreasing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Total count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600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LV1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1 - Fluctuating High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46 (7.53%)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 (0.82%)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 (1.47%)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60 (9.82%)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6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2 - Persistent Low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 (0.00%)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386 (63.18%)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25 (4.09%)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411 (67.27%)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6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3 - Decreasing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 (1.31%)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17 (2.78%)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115 (18.82%)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149 (24.39%)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Total count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54 (8.84%)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408 (66.78%)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149 (24.39%)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611 (100.00%)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35" name="Google Shape;835;p95"/>
          <p:cNvSpPr/>
          <p:nvPr/>
        </p:nvSpPr>
        <p:spPr>
          <a:xfrm>
            <a:off x="4148325" y="1423225"/>
            <a:ext cx="1882800" cy="24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95"/>
          <p:cNvSpPr/>
          <p:nvPr/>
        </p:nvSpPr>
        <p:spPr>
          <a:xfrm>
            <a:off x="4148325" y="2928550"/>
            <a:ext cx="1882800" cy="24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95"/>
          <p:cNvSpPr/>
          <p:nvPr/>
        </p:nvSpPr>
        <p:spPr>
          <a:xfrm>
            <a:off x="4148325" y="4373625"/>
            <a:ext cx="1882800" cy="24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95"/>
          <p:cNvSpPr/>
          <p:nvPr/>
        </p:nvSpPr>
        <p:spPr>
          <a:xfrm>
            <a:off x="2263725" y="4133025"/>
            <a:ext cx="1882800" cy="24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95"/>
          <p:cNvSpPr/>
          <p:nvPr/>
        </p:nvSpPr>
        <p:spPr>
          <a:xfrm>
            <a:off x="6032075" y="4614225"/>
            <a:ext cx="1882800" cy="24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6"/>
          <p:cNvSpPr txBox="1"/>
          <p:nvPr>
            <p:ph idx="1" type="body"/>
          </p:nvPr>
        </p:nvSpPr>
        <p:spPr>
          <a:xfrm>
            <a:off x="155850" y="0"/>
            <a:ext cx="88323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Class membership (CDSS - Top; LV1 - Middle; and SANS - Bottom vs Social and Occupational Functioning Assessment Scale)</a:t>
            </a:r>
            <a:endParaRPr b="1" sz="1400">
              <a:solidFill>
                <a:schemeClr val="dk1"/>
              </a:solidFill>
            </a:endParaRPr>
          </a:p>
        </p:txBody>
      </p:sp>
      <p:graphicFrame>
        <p:nvGraphicFramePr>
          <p:cNvPr id="846" name="Google Shape;846;p96"/>
          <p:cNvGraphicFramePr/>
          <p:nvPr/>
        </p:nvGraphicFramePr>
        <p:xfrm>
          <a:off x="0" y="67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{1615B45B-A205-4B0C-B4D0-0D29E5E2AF29}</a:tableStyleId>
              </a:tblPr>
              <a:tblGrid>
                <a:gridCol w="633475"/>
                <a:gridCol w="1632275"/>
                <a:gridCol w="1882900"/>
                <a:gridCol w="1882900"/>
                <a:gridCol w="1882900"/>
                <a:gridCol w="1233625"/>
              </a:tblGrid>
              <a:tr h="28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CDSS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1 - Fluctuating High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2 - Persistent Low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3 - Decreasing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Total count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625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SOFAS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1 - Low Functioning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20 (4.83%)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93 (22.46%)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35 (8.45%)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148 (35.75%)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6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2 - High Functioning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20 (4.83%)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186 (44.93%)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60 (14.49%)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266 (64.25%)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6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Total count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40 (9.66%)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279 (67.39%)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95 (22.95%)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414 (100.00%)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47" name="Google Shape;847;p96"/>
          <p:cNvGraphicFramePr/>
          <p:nvPr/>
        </p:nvGraphicFramePr>
        <p:xfrm>
          <a:off x="0" y="226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{1615B45B-A205-4B0C-B4D0-0D29E5E2AF29}</a:tableStyleId>
              </a:tblPr>
              <a:tblGrid>
                <a:gridCol w="633475"/>
                <a:gridCol w="1632275"/>
                <a:gridCol w="1882900"/>
                <a:gridCol w="1882900"/>
                <a:gridCol w="1882900"/>
                <a:gridCol w="1233625"/>
              </a:tblGrid>
              <a:tr h="28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LV1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1 - Fluctuating High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2 - Persistent Low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3 - Decreasing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Total count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625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SOFAS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1 - Low Functioning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21 (5.07%)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96 (23.19%)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31 (7.49%)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148 (35.75%)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6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2 - High Functioning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23 (5.56%)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187 (45.17%)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56 (13.53%)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266 (64.25%)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6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Total count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44 (10.63%)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283 (68.36%)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87 (21.01%)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414 (100.00%)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48" name="Google Shape;848;p96"/>
          <p:cNvGraphicFramePr/>
          <p:nvPr/>
        </p:nvGraphicFramePr>
        <p:xfrm>
          <a:off x="698000" y="384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{1615B45B-A205-4B0C-B4D0-0D29E5E2AF29}</a:tableStyleId>
              </a:tblPr>
              <a:tblGrid>
                <a:gridCol w="633475"/>
                <a:gridCol w="1784775"/>
                <a:gridCol w="2008850"/>
                <a:gridCol w="2008850"/>
                <a:gridCol w="1316125"/>
              </a:tblGrid>
              <a:tr h="28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SANS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1 - Persistent High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2 - Decreasing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Total count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625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SOFAS</a:t>
                      </a:r>
                      <a:endParaRPr b="1" sz="11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1 - Low Functioning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84 (19.49%)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72 (16.71%)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156 (36.19%)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6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2 - High Functioning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40 (9.28%)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235 (54.52%)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275 (63.81%)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6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Total count</a:t>
                      </a:r>
                      <a:endParaRPr b="1"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124 (28.77%)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307 (71.23%)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431 (100.00%)</a:t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9" name="Google Shape;849;p96"/>
          <p:cNvSpPr/>
          <p:nvPr/>
        </p:nvSpPr>
        <p:spPr>
          <a:xfrm>
            <a:off x="4148650" y="1495600"/>
            <a:ext cx="1882800" cy="24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96"/>
          <p:cNvSpPr/>
          <p:nvPr/>
        </p:nvSpPr>
        <p:spPr>
          <a:xfrm>
            <a:off x="4148650" y="3078925"/>
            <a:ext cx="1882800" cy="24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96"/>
          <p:cNvSpPr/>
          <p:nvPr/>
        </p:nvSpPr>
        <p:spPr>
          <a:xfrm>
            <a:off x="5125100" y="4662250"/>
            <a:ext cx="2008800" cy="24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Gowun Batang"/>
                <a:ea typeface="Gowun Batang"/>
                <a:cs typeface="Gowun Batang"/>
                <a:sym typeface="Gowun Batang"/>
              </a:rPr>
              <a:t>GMM 18mo Outputs &amp; Selection</a:t>
            </a:r>
            <a:endParaRPr sz="38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66" name="Google Shape;56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Regression: SOFAS_24 as Outcome</a:t>
            </a:r>
            <a:endParaRPr/>
          </a:p>
        </p:txBody>
      </p:sp>
      <p:sp>
        <p:nvSpPr>
          <p:cNvPr id="858" name="Google Shape;858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CDSS 2-class (n=271)</a:t>
            </a:r>
            <a:endParaRPr/>
          </a:p>
        </p:txBody>
      </p:sp>
      <p:sp>
        <p:nvSpPr>
          <p:cNvPr id="864" name="Google Shape;864;p98"/>
          <p:cNvSpPr txBox="1"/>
          <p:nvPr>
            <p:ph idx="1" type="body"/>
          </p:nvPr>
        </p:nvSpPr>
        <p:spPr>
          <a:xfrm>
            <a:off x="5956100" y="1017725"/>
            <a:ext cx="2876100" cy="3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Mean SOFAS_24 of class 1: 68.232. On average, SOFAS_24 of class 2 is 3.495 lower than class 1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β = -3.495, p = 0.17 (not stat. sig.)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Large residual standard error: 18.31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Only 0.6964% of the variance in SOFAS_24 is explained by CDSS class membership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Conclusion: </a:t>
            </a:r>
            <a:r>
              <a:rPr b="1" lang="en" sz="1200"/>
              <a:t>limited predictive value </a:t>
            </a:r>
            <a:r>
              <a:rPr lang="en" sz="1200"/>
              <a:t>of CDSS 2-class trajectories alone on SOFAS functioning at 24 months</a:t>
            </a:r>
            <a:endParaRPr sz="1200"/>
          </a:p>
        </p:txBody>
      </p:sp>
      <p:pic>
        <p:nvPicPr>
          <p:cNvPr id="865" name="Google Shape;865;p98" title="Screenshot 2025-07-13 at 11.39.1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644399" cy="36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98"/>
          <p:cNvSpPr/>
          <p:nvPr/>
        </p:nvSpPr>
        <p:spPr>
          <a:xfrm>
            <a:off x="1465190" y="2798933"/>
            <a:ext cx="632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98"/>
          <p:cNvSpPr/>
          <p:nvPr/>
        </p:nvSpPr>
        <p:spPr>
          <a:xfrm>
            <a:off x="1465190" y="3001733"/>
            <a:ext cx="632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98"/>
          <p:cNvSpPr/>
          <p:nvPr/>
        </p:nvSpPr>
        <p:spPr>
          <a:xfrm>
            <a:off x="2344772" y="3771425"/>
            <a:ext cx="4206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98"/>
          <p:cNvSpPr/>
          <p:nvPr/>
        </p:nvSpPr>
        <p:spPr>
          <a:xfrm>
            <a:off x="3819315" y="3001733"/>
            <a:ext cx="632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98"/>
          <p:cNvSpPr/>
          <p:nvPr/>
        </p:nvSpPr>
        <p:spPr>
          <a:xfrm>
            <a:off x="2008100" y="4154725"/>
            <a:ext cx="6897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98"/>
          <p:cNvSpPr/>
          <p:nvPr/>
        </p:nvSpPr>
        <p:spPr>
          <a:xfrm>
            <a:off x="311700" y="4357529"/>
            <a:ext cx="43362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288" y="0"/>
            <a:ext cx="71014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99"/>
          <p:cNvSpPr txBox="1"/>
          <p:nvPr/>
        </p:nvSpPr>
        <p:spPr>
          <a:xfrm>
            <a:off x="2581425" y="4563614"/>
            <a:ext cx="14772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1 - Persistent Low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79" name="Google Shape;879;p99"/>
          <p:cNvSpPr txBox="1"/>
          <p:nvPr/>
        </p:nvSpPr>
        <p:spPr>
          <a:xfrm>
            <a:off x="5536100" y="4563614"/>
            <a:ext cx="14772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2 - Decreasing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80" name="Google Shape;880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100" title="Screenshot 2025-07-13 at 11.47.5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83297"/>
            <a:ext cx="5724626" cy="3676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LV1 2-class (n=271)</a:t>
            </a:r>
            <a:endParaRPr/>
          </a:p>
        </p:txBody>
      </p:sp>
      <p:sp>
        <p:nvSpPr>
          <p:cNvPr id="887" name="Google Shape;887;p100"/>
          <p:cNvSpPr txBox="1"/>
          <p:nvPr>
            <p:ph idx="1" type="body"/>
          </p:nvPr>
        </p:nvSpPr>
        <p:spPr>
          <a:xfrm>
            <a:off x="5956100" y="1017725"/>
            <a:ext cx="2876100" cy="3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Mean SOFAS_24 of class 1: 68.681. On average, SOFAS_24 of class 2 is 3.764 lower than class 1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β = -3.764, p = 0.126 (not stat. sig.)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Large residual standard error: 18.3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Only 0.8644% of the variance in SOFAS_24 is explained by LV1 class membership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Conclusion: </a:t>
            </a:r>
            <a:r>
              <a:rPr b="1" lang="en" sz="1200"/>
              <a:t>limited predictive value </a:t>
            </a:r>
            <a:r>
              <a:rPr lang="en" sz="1200"/>
              <a:t>of LV1 2-class trajectories alone on SOFAS functioning at 24 months</a:t>
            </a:r>
            <a:endParaRPr sz="1200"/>
          </a:p>
        </p:txBody>
      </p:sp>
      <p:sp>
        <p:nvSpPr>
          <p:cNvPr id="888" name="Google Shape;888;p100"/>
          <p:cNvSpPr/>
          <p:nvPr/>
        </p:nvSpPr>
        <p:spPr>
          <a:xfrm>
            <a:off x="1465190" y="2798933"/>
            <a:ext cx="632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100"/>
          <p:cNvSpPr/>
          <p:nvPr/>
        </p:nvSpPr>
        <p:spPr>
          <a:xfrm>
            <a:off x="1465190" y="3001733"/>
            <a:ext cx="632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100"/>
          <p:cNvSpPr/>
          <p:nvPr/>
        </p:nvSpPr>
        <p:spPr>
          <a:xfrm>
            <a:off x="2344772" y="3771425"/>
            <a:ext cx="4206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100"/>
          <p:cNvSpPr/>
          <p:nvPr/>
        </p:nvSpPr>
        <p:spPr>
          <a:xfrm>
            <a:off x="3819315" y="3001733"/>
            <a:ext cx="632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100"/>
          <p:cNvSpPr/>
          <p:nvPr/>
        </p:nvSpPr>
        <p:spPr>
          <a:xfrm>
            <a:off x="2065480" y="4154725"/>
            <a:ext cx="6897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100"/>
          <p:cNvSpPr/>
          <p:nvPr/>
        </p:nvSpPr>
        <p:spPr>
          <a:xfrm>
            <a:off x="311700" y="4369005"/>
            <a:ext cx="43362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288" y="0"/>
            <a:ext cx="71014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101"/>
          <p:cNvSpPr txBox="1"/>
          <p:nvPr/>
        </p:nvSpPr>
        <p:spPr>
          <a:xfrm>
            <a:off x="2581425" y="4563614"/>
            <a:ext cx="14772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1 - Persistent Low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01" name="Google Shape;901;p101"/>
          <p:cNvSpPr txBox="1"/>
          <p:nvPr/>
        </p:nvSpPr>
        <p:spPr>
          <a:xfrm>
            <a:off x="5536100" y="4563614"/>
            <a:ext cx="14772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2 - Decreasing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02" name="Google Shape;902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102" title="Screenshot 2025-07-13 at 11.49.3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52145"/>
            <a:ext cx="5644401" cy="3599983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SANS 2-class (n=287)</a:t>
            </a:r>
            <a:endParaRPr/>
          </a:p>
        </p:txBody>
      </p:sp>
      <p:sp>
        <p:nvSpPr>
          <p:cNvPr id="909" name="Google Shape;909;p102"/>
          <p:cNvSpPr txBox="1"/>
          <p:nvPr>
            <p:ph idx="1" type="body"/>
          </p:nvPr>
        </p:nvSpPr>
        <p:spPr>
          <a:xfrm>
            <a:off x="5956100" y="1017725"/>
            <a:ext cx="2876100" cy="3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Mean SOFAS_24 of class 1: 36.101. On average, SOFAS_24 of class 2 is 16.236 lower than class 1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β = 16.236, </a:t>
            </a:r>
            <a:r>
              <a:rPr b="1" lang="en" sz="1200"/>
              <a:t>p &lt; .001 (stat. sig.)</a:t>
            </a:r>
            <a:endParaRPr b="1"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Residual standard error: 16.55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17.14% of the variance in SOFAS_24 is explained by SANS class membership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Conclusion: Class 2 SANS trajectory group had </a:t>
            </a:r>
            <a:r>
              <a:rPr b="1" lang="en" sz="1200"/>
              <a:t>significantly higher</a:t>
            </a:r>
            <a:r>
              <a:rPr lang="en" sz="1200"/>
              <a:t> SOFAS score at 24 months compared to those in class 1. The difference was </a:t>
            </a:r>
            <a:r>
              <a:rPr b="1" lang="en" sz="1200"/>
              <a:t>statistically significant</a:t>
            </a:r>
            <a:r>
              <a:rPr lang="en" sz="1200"/>
              <a:t> (β = 16.236, p &lt; 0.001) and explained approximately 17% of the variance in functioning outcomes.</a:t>
            </a:r>
            <a:endParaRPr sz="1200"/>
          </a:p>
        </p:txBody>
      </p:sp>
      <p:sp>
        <p:nvSpPr>
          <p:cNvPr id="910" name="Google Shape;910;p102"/>
          <p:cNvSpPr/>
          <p:nvPr/>
        </p:nvSpPr>
        <p:spPr>
          <a:xfrm>
            <a:off x="1465190" y="2798933"/>
            <a:ext cx="632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102"/>
          <p:cNvSpPr/>
          <p:nvPr/>
        </p:nvSpPr>
        <p:spPr>
          <a:xfrm>
            <a:off x="1465190" y="3001733"/>
            <a:ext cx="632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102"/>
          <p:cNvSpPr/>
          <p:nvPr/>
        </p:nvSpPr>
        <p:spPr>
          <a:xfrm>
            <a:off x="2356248" y="3771425"/>
            <a:ext cx="4206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102"/>
          <p:cNvSpPr/>
          <p:nvPr/>
        </p:nvSpPr>
        <p:spPr>
          <a:xfrm>
            <a:off x="3619915" y="3001725"/>
            <a:ext cx="8319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102"/>
          <p:cNvSpPr/>
          <p:nvPr/>
        </p:nvSpPr>
        <p:spPr>
          <a:xfrm>
            <a:off x="2054000" y="4154725"/>
            <a:ext cx="5166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102"/>
          <p:cNvSpPr/>
          <p:nvPr/>
        </p:nvSpPr>
        <p:spPr>
          <a:xfrm>
            <a:off x="311700" y="4357525"/>
            <a:ext cx="46575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288" y="0"/>
            <a:ext cx="71014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3"/>
          <p:cNvSpPr txBox="1"/>
          <p:nvPr/>
        </p:nvSpPr>
        <p:spPr>
          <a:xfrm>
            <a:off x="2581425" y="4563614"/>
            <a:ext cx="14772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1 - Persistent High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23" name="Google Shape;923;p103"/>
          <p:cNvSpPr txBox="1"/>
          <p:nvPr/>
        </p:nvSpPr>
        <p:spPr>
          <a:xfrm>
            <a:off x="5536100" y="4563614"/>
            <a:ext cx="14772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2 - Decreasing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24" name="Google Shape;924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04" title="Screenshot 2025-07-13 at 12.37.3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74675"/>
            <a:ext cx="5610731" cy="38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CDSS 3-class (n=270)</a:t>
            </a:r>
            <a:endParaRPr/>
          </a:p>
        </p:txBody>
      </p:sp>
      <p:sp>
        <p:nvSpPr>
          <p:cNvPr id="931" name="Google Shape;931;p104"/>
          <p:cNvSpPr txBox="1"/>
          <p:nvPr>
            <p:ph idx="1" type="body"/>
          </p:nvPr>
        </p:nvSpPr>
        <p:spPr>
          <a:xfrm>
            <a:off x="5956100" y="1017725"/>
            <a:ext cx="2876100" cy="3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Mean SOFAS_24 of class 1 (fluctuating high): 54.05. On average, SOFAS_24 of class 2 (persistent low) and class 3 (decreasing) is 10.751 and 9.983 higher than class 1, respectively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β = 18.2, </a:t>
            </a:r>
            <a:r>
              <a:rPr b="1" lang="en" sz="1200"/>
              <a:t>p = 0.044 (stat. sig.)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2.299% of the variance in SOFAS_24 is explained by CDSS class membership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Conclusion: Class 2 and 3 CDSS trajectory group had </a:t>
            </a:r>
            <a:r>
              <a:rPr b="1" lang="en" sz="1200"/>
              <a:t>significantly higher</a:t>
            </a:r>
            <a:r>
              <a:rPr lang="en" sz="1200"/>
              <a:t> SOFAS score at 24 months compared to those in class 1.</a:t>
            </a:r>
            <a:endParaRPr sz="1200"/>
          </a:p>
        </p:txBody>
      </p:sp>
      <p:sp>
        <p:nvSpPr>
          <p:cNvPr id="932" name="Google Shape;932;p104"/>
          <p:cNvSpPr/>
          <p:nvPr/>
        </p:nvSpPr>
        <p:spPr>
          <a:xfrm>
            <a:off x="2356240" y="2852181"/>
            <a:ext cx="632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104"/>
          <p:cNvSpPr/>
          <p:nvPr/>
        </p:nvSpPr>
        <p:spPr>
          <a:xfrm>
            <a:off x="2356240" y="3054981"/>
            <a:ext cx="632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104"/>
          <p:cNvSpPr/>
          <p:nvPr/>
        </p:nvSpPr>
        <p:spPr>
          <a:xfrm>
            <a:off x="2356248" y="4012425"/>
            <a:ext cx="4206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104"/>
          <p:cNvSpPr/>
          <p:nvPr/>
        </p:nvSpPr>
        <p:spPr>
          <a:xfrm>
            <a:off x="4618325" y="3054975"/>
            <a:ext cx="831900" cy="40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104"/>
          <p:cNvSpPr/>
          <p:nvPr/>
        </p:nvSpPr>
        <p:spPr>
          <a:xfrm>
            <a:off x="311700" y="4609077"/>
            <a:ext cx="46575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04"/>
          <p:cNvSpPr/>
          <p:nvPr/>
        </p:nvSpPr>
        <p:spPr>
          <a:xfrm>
            <a:off x="2356240" y="3257781"/>
            <a:ext cx="632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04"/>
          <p:cNvSpPr/>
          <p:nvPr/>
        </p:nvSpPr>
        <p:spPr>
          <a:xfrm>
            <a:off x="2003701" y="4406275"/>
            <a:ext cx="632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302" y="0"/>
            <a:ext cx="710138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105"/>
          <p:cNvSpPr txBox="1"/>
          <p:nvPr/>
        </p:nvSpPr>
        <p:spPr>
          <a:xfrm>
            <a:off x="1939246" y="4563625"/>
            <a:ext cx="16842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1 - Fluctuating High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46" name="Google Shape;946;p105"/>
          <p:cNvSpPr txBox="1"/>
          <p:nvPr/>
        </p:nvSpPr>
        <p:spPr>
          <a:xfrm>
            <a:off x="4059041" y="4563614"/>
            <a:ext cx="14772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2 - Persistent Low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47" name="Google Shape;947;p105"/>
          <p:cNvSpPr txBox="1"/>
          <p:nvPr/>
        </p:nvSpPr>
        <p:spPr>
          <a:xfrm>
            <a:off x="6082771" y="4563614"/>
            <a:ext cx="14772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3 - Decreasing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48" name="Google Shape;948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3" name="Google Shape;953;p106"/>
          <p:cNvGraphicFramePr/>
          <p:nvPr/>
        </p:nvGraphicFramePr>
        <p:xfrm>
          <a:off x="311700" y="1282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{2661FC5F-55F6-4CF7-9A19-D08A10D9C65F}</a:tableStyleId>
              </a:tblPr>
              <a:tblGrid>
                <a:gridCol w="2130150"/>
                <a:gridCol w="2130150"/>
                <a:gridCol w="2130150"/>
                <a:gridCol w="2130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CDSS Class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Adjusted Mean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95% CI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1 - Fluctuating High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[46.0, 62.1]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4.07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2 - Persistent Low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[62.2, 67.4]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3 - Decreasing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[59.4, 68.6]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2.33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954" name="Google Shape;954;p106"/>
          <p:cNvGraphicFramePr/>
          <p:nvPr/>
        </p:nvGraphicFramePr>
        <p:xfrm>
          <a:off x="311700" y="313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{2661FC5F-55F6-4CF7-9A19-D08A10D9C65F}</a:tableStyleId>
              </a:tblPr>
              <a:tblGrid>
                <a:gridCol w="1790300"/>
                <a:gridCol w="1051100"/>
                <a:gridCol w="1018575"/>
                <a:gridCol w="4660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Class Comparison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Estimate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p-value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Interpretation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 1 - Class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-10.751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0.0334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Class 2 scored significantly higher SOFAS at 24 months (10.751) than Class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 1 - Class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-9.983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0.0859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Class 3 scored higher SOFAS at 24 months (9.983) than Class 1, but not statistically significant.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 2 - Class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0.9556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significant difference between Class 2 and Class 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55" name="Google Shape;955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CDSS Post Hoc</a:t>
            </a:r>
            <a:endParaRPr/>
          </a:p>
        </p:txBody>
      </p:sp>
      <p:sp>
        <p:nvSpPr>
          <p:cNvPr id="956" name="Google Shape;956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1"/>
          <p:cNvSpPr txBox="1"/>
          <p:nvPr>
            <p:ph idx="1" type="body"/>
          </p:nvPr>
        </p:nvSpPr>
        <p:spPr>
          <a:xfrm>
            <a:off x="155850" y="0"/>
            <a:ext cx="88323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GMM2 output of Total CDSS_18mo</a:t>
            </a:r>
            <a:r>
              <a:rPr b="1" i="1" lang="en" sz="1400">
                <a:solidFill>
                  <a:schemeClr val="dk1"/>
                </a:solidFill>
              </a:rPr>
              <a:t>: </a:t>
            </a:r>
            <a:r>
              <a:rPr lang="en" sz="1400">
                <a:solidFill>
                  <a:schemeClr val="dk1"/>
                </a:solidFill>
              </a:rPr>
              <a:t>Tested 3-class solution (lowest BIC), 2- and 4-class solution (based on class %)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572" name="Google Shape;572;p71" title="Screenshot 2025-07-11 at 9.37.2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358652"/>
            <a:ext cx="8832301" cy="166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250" y="2026975"/>
            <a:ext cx="4417512" cy="31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71"/>
          <p:cNvSpPr/>
          <p:nvPr/>
        </p:nvSpPr>
        <p:spPr>
          <a:xfrm>
            <a:off x="155850" y="931975"/>
            <a:ext cx="8832300" cy="534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71"/>
          <p:cNvSpPr/>
          <p:nvPr/>
        </p:nvSpPr>
        <p:spPr>
          <a:xfrm>
            <a:off x="4459275" y="1745875"/>
            <a:ext cx="813900" cy="25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4459275" y="1209175"/>
            <a:ext cx="813900" cy="25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107" title="Screenshot 2025-07-13 at 9.41.2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39929"/>
            <a:ext cx="5644399" cy="3827296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LV1 3-class (n=270)</a:t>
            </a:r>
            <a:endParaRPr/>
          </a:p>
        </p:txBody>
      </p:sp>
      <p:sp>
        <p:nvSpPr>
          <p:cNvPr id="963" name="Google Shape;963;p107"/>
          <p:cNvSpPr txBox="1"/>
          <p:nvPr>
            <p:ph idx="1" type="body"/>
          </p:nvPr>
        </p:nvSpPr>
        <p:spPr>
          <a:xfrm>
            <a:off x="5956100" y="1017725"/>
            <a:ext cx="2876100" cy="3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Mean SOFAS_24 of class 1 (fluctuating high): 56.33. On average, SOFAS_24 of class 2 (persistent low) and class 3 (decreasing) is 8.445 and 7.070 higher than class 1, respectively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β = 18.27, </a:t>
            </a:r>
            <a:r>
              <a:rPr b="1" lang="en" sz="1200"/>
              <a:t>p &lt; 0.045 (stat. sig.) for class 1 vs class 2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1.497% of the variance in SOFAS_24 is explained by LV1 class membership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Conclusion: Class 2 LV1 trajectory group had </a:t>
            </a:r>
            <a:r>
              <a:rPr b="1" lang="en" sz="1200"/>
              <a:t>significantly higher</a:t>
            </a:r>
            <a:r>
              <a:rPr lang="en" sz="1200"/>
              <a:t> SOFAS score at 24 months compared to those in class 1.</a:t>
            </a:r>
            <a:endParaRPr sz="1200"/>
          </a:p>
        </p:txBody>
      </p:sp>
      <p:sp>
        <p:nvSpPr>
          <p:cNvPr id="964" name="Google Shape;964;p107"/>
          <p:cNvSpPr/>
          <p:nvPr/>
        </p:nvSpPr>
        <p:spPr>
          <a:xfrm>
            <a:off x="1518040" y="2852181"/>
            <a:ext cx="632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107"/>
          <p:cNvSpPr/>
          <p:nvPr/>
        </p:nvSpPr>
        <p:spPr>
          <a:xfrm>
            <a:off x="1518040" y="3054981"/>
            <a:ext cx="632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07"/>
          <p:cNvSpPr/>
          <p:nvPr/>
        </p:nvSpPr>
        <p:spPr>
          <a:xfrm>
            <a:off x="2409496" y="4023901"/>
            <a:ext cx="4206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07"/>
          <p:cNvSpPr/>
          <p:nvPr/>
        </p:nvSpPr>
        <p:spPr>
          <a:xfrm>
            <a:off x="3815025" y="3054975"/>
            <a:ext cx="756900" cy="40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07"/>
          <p:cNvSpPr/>
          <p:nvPr/>
        </p:nvSpPr>
        <p:spPr>
          <a:xfrm>
            <a:off x="311700" y="4609077"/>
            <a:ext cx="46575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07"/>
          <p:cNvSpPr/>
          <p:nvPr/>
        </p:nvSpPr>
        <p:spPr>
          <a:xfrm>
            <a:off x="1518040" y="3257781"/>
            <a:ext cx="632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07"/>
          <p:cNvSpPr/>
          <p:nvPr/>
        </p:nvSpPr>
        <p:spPr>
          <a:xfrm>
            <a:off x="2079901" y="4406275"/>
            <a:ext cx="632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288" y="0"/>
            <a:ext cx="71014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108"/>
          <p:cNvSpPr txBox="1"/>
          <p:nvPr/>
        </p:nvSpPr>
        <p:spPr>
          <a:xfrm>
            <a:off x="1939246" y="4563625"/>
            <a:ext cx="16842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1 - Fluctuating High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78" name="Google Shape;978;p108"/>
          <p:cNvSpPr txBox="1"/>
          <p:nvPr/>
        </p:nvSpPr>
        <p:spPr>
          <a:xfrm>
            <a:off x="4059041" y="4563614"/>
            <a:ext cx="14772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2 - Persistent Low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79" name="Google Shape;979;p108"/>
          <p:cNvSpPr txBox="1"/>
          <p:nvPr/>
        </p:nvSpPr>
        <p:spPr>
          <a:xfrm>
            <a:off x="6082771" y="4563614"/>
            <a:ext cx="14772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3 - Decreasing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80" name="Google Shape;980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5" name="Google Shape;985;p109"/>
          <p:cNvGraphicFramePr/>
          <p:nvPr/>
        </p:nvGraphicFramePr>
        <p:xfrm>
          <a:off x="311700" y="1282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{2661FC5F-55F6-4CF7-9A19-D08A10D9C65F}</a:tableStyleId>
              </a:tblPr>
              <a:tblGrid>
                <a:gridCol w="2130150"/>
                <a:gridCol w="2130150"/>
                <a:gridCol w="2130150"/>
                <a:gridCol w="2130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LV1 Class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Adjusted Mean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95% CI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1 - Fluctuating High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56.3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[48.5, 64.2]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3.99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2 - Persistent Low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64.8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[62.2, 67.4]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1.31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3 - Decreasing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63.4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[58.6, 68.2]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2.42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986" name="Google Shape;986;p109"/>
          <p:cNvGraphicFramePr/>
          <p:nvPr/>
        </p:nvGraphicFramePr>
        <p:xfrm>
          <a:off x="311700" y="313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{2661FC5F-55F6-4CF7-9A19-D08A10D9C65F}</a:tableStyleId>
              </a:tblPr>
              <a:tblGrid>
                <a:gridCol w="1790300"/>
                <a:gridCol w="1051100"/>
                <a:gridCol w="1018575"/>
                <a:gridCol w="4660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Class Comparison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Estimate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p-value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Interpretation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 1 - Class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-8.45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0.1113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Class 2 scored higher SOFAS at 24 months (8.45) than Class 1, but not statistically significant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 1 - Class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-7.07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0.2851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Class 3 scored higher SOFAS at 24 months (7.07) than Class 1, but not statistically significant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 2 - Class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0.8716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significant difference between Class 2 and Class 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87" name="Google Shape;987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LV1 Post Hoc</a:t>
            </a:r>
            <a:endParaRPr/>
          </a:p>
        </p:txBody>
      </p:sp>
      <p:sp>
        <p:nvSpPr>
          <p:cNvPr id="988" name="Google Shape;988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110" title="Screenshot 2025-07-13 at 9.34.1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8725"/>
            <a:ext cx="5655044" cy="38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SANS 3-class (n=286)</a:t>
            </a:r>
            <a:endParaRPr/>
          </a:p>
        </p:txBody>
      </p:sp>
      <p:sp>
        <p:nvSpPr>
          <p:cNvPr id="995" name="Google Shape;995;p110"/>
          <p:cNvSpPr txBox="1"/>
          <p:nvPr>
            <p:ph idx="1" type="body"/>
          </p:nvPr>
        </p:nvSpPr>
        <p:spPr>
          <a:xfrm>
            <a:off x="5956100" y="1017725"/>
            <a:ext cx="2876100" cy="3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Mean SOFAS_24 of class 1 (decrease &amp; sustained): 77.328. On average, SOFAS_24 of class 2 (persistent high) and class 3 (gradual decrease) is 24.578 and 11.466 lower than class 1, respectively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β = 15.69, </a:t>
            </a:r>
            <a:r>
              <a:rPr b="1" lang="en" sz="1200"/>
              <a:t>p &lt; .001 (stat. sig.) for both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2.577% of the variance in SOFAS_24 is explained by SANS class membership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Conclusion: Class 2 and 3 SANS trajectory group had </a:t>
            </a:r>
            <a:r>
              <a:rPr b="1" lang="en" sz="1200"/>
              <a:t>significantly higher</a:t>
            </a:r>
            <a:r>
              <a:rPr lang="en" sz="1200"/>
              <a:t> SOFAS score at 24 months compared to those in class 1.</a:t>
            </a:r>
            <a:endParaRPr sz="1200"/>
          </a:p>
        </p:txBody>
      </p:sp>
      <p:sp>
        <p:nvSpPr>
          <p:cNvPr id="996" name="Google Shape;996;p110"/>
          <p:cNvSpPr/>
          <p:nvPr/>
        </p:nvSpPr>
        <p:spPr>
          <a:xfrm>
            <a:off x="2356240" y="2852181"/>
            <a:ext cx="632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10"/>
          <p:cNvSpPr/>
          <p:nvPr/>
        </p:nvSpPr>
        <p:spPr>
          <a:xfrm>
            <a:off x="2356240" y="3054981"/>
            <a:ext cx="632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110"/>
          <p:cNvSpPr/>
          <p:nvPr/>
        </p:nvSpPr>
        <p:spPr>
          <a:xfrm>
            <a:off x="2356248" y="4012425"/>
            <a:ext cx="4206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10"/>
          <p:cNvSpPr/>
          <p:nvPr/>
        </p:nvSpPr>
        <p:spPr>
          <a:xfrm>
            <a:off x="4521500" y="3054975"/>
            <a:ext cx="723000" cy="40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110"/>
          <p:cNvSpPr/>
          <p:nvPr/>
        </p:nvSpPr>
        <p:spPr>
          <a:xfrm>
            <a:off x="311700" y="4609077"/>
            <a:ext cx="46575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10"/>
          <p:cNvSpPr/>
          <p:nvPr/>
        </p:nvSpPr>
        <p:spPr>
          <a:xfrm>
            <a:off x="2356240" y="3257781"/>
            <a:ext cx="632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10"/>
          <p:cNvSpPr/>
          <p:nvPr/>
        </p:nvSpPr>
        <p:spPr>
          <a:xfrm>
            <a:off x="2003701" y="4406275"/>
            <a:ext cx="632400" cy="20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288" y="0"/>
            <a:ext cx="71014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11"/>
          <p:cNvSpPr txBox="1"/>
          <p:nvPr/>
        </p:nvSpPr>
        <p:spPr>
          <a:xfrm>
            <a:off x="1621756" y="4563625"/>
            <a:ext cx="22848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1 - Decrease &amp; Sustained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10" name="Google Shape;1010;p111"/>
          <p:cNvSpPr txBox="1"/>
          <p:nvPr/>
        </p:nvSpPr>
        <p:spPr>
          <a:xfrm>
            <a:off x="4059041" y="4563614"/>
            <a:ext cx="14772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2 - Persistent High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11" name="Google Shape;1011;p111"/>
          <p:cNvSpPr txBox="1"/>
          <p:nvPr/>
        </p:nvSpPr>
        <p:spPr>
          <a:xfrm>
            <a:off x="5826135" y="4563625"/>
            <a:ext cx="20010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3 - Gradual Decreasing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12" name="Google Shape;1012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7" name="Google Shape;1017;p112"/>
          <p:cNvGraphicFramePr/>
          <p:nvPr/>
        </p:nvGraphicFramePr>
        <p:xfrm>
          <a:off x="311700" y="117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{2661FC5F-55F6-4CF7-9A19-D08A10D9C65F}</a:tableStyleId>
              </a:tblPr>
              <a:tblGrid>
                <a:gridCol w="2130150"/>
                <a:gridCol w="2130150"/>
                <a:gridCol w="2130150"/>
                <a:gridCol w="2130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SANS Class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Adjusted Mean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95% CI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1 - Decrease/Sustained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77.3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[73.4, 81.3]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2 - Persistent High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52.8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[49.7, 55.8]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3 - Gradual Decrease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65.9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[63.1, 68.6]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1.41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18" name="Google Shape;1018;p112"/>
          <p:cNvGraphicFramePr/>
          <p:nvPr/>
        </p:nvGraphicFramePr>
        <p:xfrm>
          <a:off x="311700" y="2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{2661FC5F-55F6-4CF7-9A19-D08A10D9C65F}</a:tableStyleId>
              </a:tblPr>
              <a:tblGrid>
                <a:gridCol w="1790300"/>
                <a:gridCol w="1051100"/>
                <a:gridCol w="1018575"/>
                <a:gridCol w="4660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Class Comparison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Estimate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p-value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Interpretation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 1 - Class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&lt;.0001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Class 2 scored significantly lower SOFAS at 24 months (24.6) than Class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 1 - Class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&lt;.0001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Class 3 scored significantly lower SOFAS at 24 months (11.5) than Class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 2 - Class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-13.1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&lt;.0001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Class 3 scored significantly higher SOFAS at 24 months (13.1) than Class 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19" name="Google Shape;1019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SANS Post Hoc</a:t>
            </a:r>
            <a:endParaRPr/>
          </a:p>
        </p:txBody>
      </p:sp>
      <p:sp>
        <p:nvSpPr>
          <p:cNvPr id="1020" name="Google Shape;1020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Regression: SOFAS_0 as Predictor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chemeClr val="dk2"/>
                </a:solidFill>
              </a:rPr>
              <a:t>Option 1: Multinomial Logistic Regression</a:t>
            </a:r>
            <a:endParaRPr sz="2850">
              <a:solidFill>
                <a:schemeClr val="dk2"/>
              </a:solidFill>
            </a:endParaRPr>
          </a:p>
        </p:txBody>
      </p:sp>
      <p:sp>
        <p:nvSpPr>
          <p:cNvPr id="1026" name="Google Shape;1026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MLR - CDSS (n=554)</a:t>
            </a:r>
            <a:endParaRPr/>
          </a:p>
        </p:txBody>
      </p:sp>
      <p:sp>
        <p:nvSpPr>
          <p:cNvPr id="1032" name="Google Shape;1032;p114"/>
          <p:cNvSpPr txBox="1"/>
          <p:nvPr>
            <p:ph idx="2" type="body"/>
          </p:nvPr>
        </p:nvSpPr>
        <p:spPr>
          <a:xfrm>
            <a:off x="311700" y="3671625"/>
            <a:ext cx="8520600" cy="1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Baseline SOFAS score is </a:t>
            </a:r>
            <a:r>
              <a:rPr b="1" lang="en">
                <a:solidFill>
                  <a:schemeClr val="dk1"/>
                </a:solidFill>
              </a:rPr>
              <a:t>not a significant predictor</a:t>
            </a:r>
            <a:r>
              <a:rPr lang="en">
                <a:solidFill>
                  <a:schemeClr val="dk1"/>
                </a:solidFill>
              </a:rPr>
              <a:t> of latent class membership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Odds ratios very close to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Changes in SOFAS_0 score lead to nearly no changes in class membership 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033" name="Google Shape;1033;p114"/>
          <p:cNvGraphicFramePr/>
          <p:nvPr/>
        </p:nvGraphicFramePr>
        <p:xfrm>
          <a:off x="3117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{2661FC5F-55F6-4CF7-9A19-D08A10D9C65F}</a:tableStyleId>
              </a:tblPr>
              <a:tblGrid>
                <a:gridCol w="4003775"/>
                <a:gridCol w="1235100"/>
                <a:gridCol w="2046600"/>
                <a:gridCol w="1235125"/>
              </a:tblGrid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Comparison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Odds Ratio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SOFAS_0 Coefficient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p-value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267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2-class CDSS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2 - Decreasing vs 1 - Persistent Low 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0.99459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-0.005425386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0.475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7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3-class CDSS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2 - Persistent Low vs 1- Fluctuating High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1.001278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0.001277669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3 - Decreasing vs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1- Fluctuating High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1.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001398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0.001396598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0.916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34" name="Google Shape;1034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MLR - LV1 (n=554)</a:t>
            </a:r>
            <a:endParaRPr/>
          </a:p>
        </p:txBody>
      </p:sp>
      <p:graphicFrame>
        <p:nvGraphicFramePr>
          <p:cNvPr id="1040" name="Google Shape;1040;p115"/>
          <p:cNvGraphicFramePr/>
          <p:nvPr/>
        </p:nvGraphicFramePr>
        <p:xfrm>
          <a:off x="3117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{2661FC5F-55F6-4CF7-9A19-D08A10D9C65F}</a:tableStyleId>
              </a:tblPr>
              <a:tblGrid>
                <a:gridCol w="4003775"/>
                <a:gridCol w="1235100"/>
                <a:gridCol w="2046600"/>
                <a:gridCol w="1235125"/>
              </a:tblGrid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Comparison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Odds Ratio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SOFAS_0 Coefficient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p-value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267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2-class LV1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2 - Decreasing vs 1 - Persistent Low 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1.0008995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0.0008990553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0.904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7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3-class LV1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2 - Persistent Low vs 1- Fluctuating High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1.002013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0.0020107726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0.859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3 - Decreasing vs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1- Fluctuating High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1.000754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0.0007538932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0.954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41" name="Google Shape;1041;p115"/>
          <p:cNvSpPr txBox="1"/>
          <p:nvPr>
            <p:ph idx="2" type="body"/>
          </p:nvPr>
        </p:nvSpPr>
        <p:spPr>
          <a:xfrm>
            <a:off x="311700" y="3671625"/>
            <a:ext cx="8520600" cy="1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Baseline SOFAS score is </a:t>
            </a:r>
            <a:r>
              <a:rPr b="1" lang="en">
                <a:solidFill>
                  <a:schemeClr val="dk1"/>
                </a:solidFill>
              </a:rPr>
              <a:t>not a significant predictor</a:t>
            </a:r>
            <a:r>
              <a:rPr lang="en">
                <a:solidFill>
                  <a:schemeClr val="dk1"/>
                </a:solidFill>
              </a:rPr>
              <a:t> of latent class membership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Odds ratios very close to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Changes in SOFAS_0 score lead to nearly no changes in class membership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2" name="Google Shape;1042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MLR - SANS (n=574)</a:t>
            </a:r>
            <a:endParaRPr/>
          </a:p>
        </p:txBody>
      </p:sp>
      <p:sp>
        <p:nvSpPr>
          <p:cNvPr id="1048" name="Google Shape;1048;p116"/>
          <p:cNvSpPr txBox="1"/>
          <p:nvPr>
            <p:ph idx="2" type="body"/>
          </p:nvPr>
        </p:nvSpPr>
        <p:spPr>
          <a:xfrm>
            <a:off x="311700" y="3671625"/>
            <a:ext cx="8520600" cy="14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Baseline SOFAS score </a:t>
            </a:r>
            <a:r>
              <a:rPr b="1" lang="en">
                <a:solidFill>
                  <a:schemeClr val="dk1"/>
                </a:solidFill>
              </a:rPr>
              <a:t>IS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a significant predictor</a:t>
            </a:r>
            <a:r>
              <a:rPr lang="en">
                <a:solidFill>
                  <a:schemeClr val="dk1"/>
                </a:solidFill>
              </a:rPr>
              <a:t> of latent class membership (2-class and 3-class)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Higher SOFAS reduces the odds of being in either 2 - Persistent High or 3 - Gradual Decrease (each 1-point increase in SOFAS_0 = </a:t>
            </a:r>
            <a:r>
              <a:rPr b="1" lang="en">
                <a:solidFill>
                  <a:schemeClr val="dk1"/>
                </a:solidFill>
              </a:rPr>
              <a:t>4.3% lower odds</a:t>
            </a:r>
            <a:r>
              <a:rPr lang="en">
                <a:solidFill>
                  <a:schemeClr val="dk1"/>
                </a:solidFill>
              </a:rPr>
              <a:t> of being in 2 - Persistent High; </a:t>
            </a:r>
            <a:r>
              <a:rPr b="1" lang="en">
                <a:solidFill>
                  <a:schemeClr val="dk1"/>
                </a:solidFill>
              </a:rPr>
              <a:t>3.7% lower odds</a:t>
            </a:r>
            <a:r>
              <a:rPr lang="en">
                <a:solidFill>
                  <a:schemeClr val="dk1"/>
                </a:solidFill>
              </a:rPr>
              <a:t> in 3 - Gradual Decrease)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049" name="Google Shape;1049;p116"/>
          <p:cNvGraphicFramePr/>
          <p:nvPr/>
        </p:nvGraphicFramePr>
        <p:xfrm>
          <a:off x="3117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{2661FC5F-55F6-4CF7-9A19-D08A10D9C65F}</a:tableStyleId>
              </a:tblPr>
              <a:tblGrid>
                <a:gridCol w="4003775"/>
                <a:gridCol w="1235100"/>
                <a:gridCol w="2046600"/>
                <a:gridCol w="1235125"/>
              </a:tblGrid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Comparison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Odds Ratio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SOFAS_0 Coefficient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p-value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267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2-class SANS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2- Decreasing vs 1- Persistent High 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1.0271190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0.02675779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0.001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7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3-class SANS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2- Persistent High vs 1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- Decrease/Sustained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0.9571937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-0.04374952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&lt; 0.001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3- Gradual Decrease vs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1- Decrease/Sustained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0.9627766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-0.03793385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&lt; 0.001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50" name="Google Shape;1050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2"/>
          <p:cNvSpPr txBox="1"/>
          <p:nvPr>
            <p:ph idx="1" type="body"/>
          </p:nvPr>
        </p:nvSpPr>
        <p:spPr>
          <a:xfrm>
            <a:off x="155850" y="4497800"/>
            <a:ext cx="8832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Note: </a:t>
            </a:r>
            <a:r>
              <a:rPr lang="en" sz="1400">
                <a:solidFill>
                  <a:schemeClr val="dk1"/>
                </a:solidFill>
              </a:rPr>
              <a:t>2-class, GMM with random slope and intercept of Total CDSS.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Persistent low = 69%; decreasing = 31%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583" name="Google Shape;583;p72"/>
          <p:cNvPicPr preferRelativeResize="0"/>
          <p:nvPr/>
        </p:nvPicPr>
        <p:blipFill rotWithShape="1">
          <a:blip r:embed="rId3">
            <a:alphaModFix/>
          </a:blip>
          <a:srcRect b="0" l="3577" r="0" t="5303"/>
          <a:stretch/>
        </p:blipFill>
        <p:spPr>
          <a:xfrm>
            <a:off x="4611150" y="1011500"/>
            <a:ext cx="4654976" cy="322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72"/>
          <p:cNvPicPr preferRelativeResize="0"/>
          <p:nvPr/>
        </p:nvPicPr>
        <p:blipFill rotWithShape="1">
          <a:blip r:embed="rId4">
            <a:alphaModFix/>
          </a:blip>
          <a:srcRect b="0" l="3252" r="16837" t="5970"/>
          <a:stretch/>
        </p:blipFill>
        <p:spPr>
          <a:xfrm>
            <a:off x="226875" y="959000"/>
            <a:ext cx="4316200" cy="32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2"/>
          <p:cNvSpPr txBox="1"/>
          <p:nvPr/>
        </p:nvSpPr>
        <p:spPr>
          <a:xfrm>
            <a:off x="266750" y="212050"/>
            <a:ext cx="37377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24 Months</a:t>
            </a:r>
            <a:endParaRPr sz="27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86" name="Google Shape;586;p72"/>
          <p:cNvSpPr txBox="1"/>
          <p:nvPr/>
        </p:nvSpPr>
        <p:spPr>
          <a:xfrm>
            <a:off x="4709150" y="212050"/>
            <a:ext cx="37377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18 Months</a:t>
            </a:r>
            <a:endParaRPr sz="27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87" name="Google Shape;587;p72"/>
          <p:cNvSpPr txBox="1"/>
          <p:nvPr/>
        </p:nvSpPr>
        <p:spPr>
          <a:xfrm rot="-5400000">
            <a:off x="-501900" y="1754200"/>
            <a:ext cx="14772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Total CDSS Score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588" name="Google Shape;588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Regression: SOFAS_0 as Predictor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>
                <a:solidFill>
                  <a:schemeClr val="dk2"/>
                </a:solidFill>
              </a:rPr>
              <a:t>Option 2: Conditional GMM with SOFAS_0 as covariate</a:t>
            </a:r>
            <a:endParaRPr sz="2850">
              <a:solidFill>
                <a:schemeClr val="dk2"/>
              </a:solidFill>
            </a:endParaRPr>
          </a:p>
        </p:txBody>
      </p:sp>
      <p:sp>
        <p:nvSpPr>
          <p:cNvPr id="1056" name="Google Shape;1056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cGMM - CDSS (n=554)</a:t>
            </a:r>
            <a:endParaRPr/>
          </a:p>
        </p:txBody>
      </p:sp>
      <p:sp>
        <p:nvSpPr>
          <p:cNvPr id="1062" name="Google Shape;1062;p118"/>
          <p:cNvSpPr txBox="1"/>
          <p:nvPr>
            <p:ph idx="2" type="body"/>
          </p:nvPr>
        </p:nvSpPr>
        <p:spPr>
          <a:xfrm>
            <a:off x="311700" y="3671625"/>
            <a:ext cx="8520600" cy="1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Baseline SOFAS score is </a:t>
            </a:r>
            <a:r>
              <a:rPr b="1" lang="en">
                <a:solidFill>
                  <a:schemeClr val="dk1"/>
                </a:solidFill>
              </a:rPr>
              <a:t>not a significant predictor</a:t>
            </a:r>
            <a:r>
              <a:rPr lang="en">
                <a:solidFill>
                  <a:schemeClr val="dk1"/>
                </a:solidFill>
              </a:rPr>
              <a:t> of latent class membership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Negligible SOFAS_0 coefficients (class membership likely will not change with SOFAS_0)</a:t>
            </a:r>
            <a:endParaRPr/>
          </a:p>
        </p:txBody>
      </p:sp>
      <p:graphicFrame>
        <p:nvGraphicFramePr>
          <p:cNvPr id="1063" name="Google Shape;1063;p118"/>
          <p:cNvGraphicFramePr/>
          <p:nvPr/>
        </p:nvGraphicFramePr>
        <p:xfrm>
          <a:off x="3117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{2661FC5F-55F6-4CF7-9A19-D08A10D9C65F}</a:tableStyleId>
              </a:tblPr>
              <a:tblGrid>
                <a:gridCol w="2840200"/>
                <a:gridCol w="2840200"/>
                <a:gridCol w="2840200"/>
              </a:tblGrid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Comparison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SOFAS_0 Coefficient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p-value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267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2-class CDSS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 1 vs Class 2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0.00318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7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3-class CDSS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 1 vs Class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0.00233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0.792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 2 vs Class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-0.00271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0.904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64" name="Google Shape;1064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cGMM - LV1 (n=554)</a:t>
            </a:r>
            <a:endParaRPr/>
          </a:p>
        </p:txBody>
      </p:sp>
      <p:sp>
        <p:nvSpPr>
          <p:cNvPr id="1070" name="Google Shape;1070;p119"/>
          <p:cNvSpPr txBox="1"/>
          <p:nvPr>
            <p:ph idx="2" type="body"/>
          </p:nvPr>
        </p:nvSpPr>
        <p:spPr>
          <a:xfrm>
            <a:off x="311700" y="3671625"/>
            <a:ext cx="8520600" cy="1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Baseline SOFAS score is </a:t>
            </a:r>
            <a:r>
              <a:rPr b="1" lang="en">
                <a:solidFill>
                  <a:schemeClr val="dk1"/>
                </a:solidFill>
              </a:rPr>
              <a:t>not a significant predictor</a:t>
            </a:r>
            <a:r>
              <a:rPr lang="en">
                <a:solidFill>
                  <a:schemeClr val="dk1"/>
                </a:solidFill>
              </a:rPr>
              <a:t> of latent class membership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Negligible SOFAS_0 coefficients (class membership likely will not change with SOFAS_0)</a:t>
            </a:r>
            <a:endParaRPr/>
          </a:p>
        </p:txBody>
      </p:sp>
      <p:graphicFrame>
        <p:nvGraphicFramePr>
          <p:cNvPr id="1071" name="Google Shape;1071;p119"/>
          <p:cNvGraphicFramePr/>
          <p:nvPr/>
        </p:nvGraphicFramePr>
        <p:xfrm>
          <a:off x="3117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{2661FC5F-55F6-4CF7-9A19-D08A10D9C65F}</a:tableStyleId>
              </a:tblPr>
              <a:tblGrid>
                <a:gridCol w="2840200"/>
                <a:gridCol w="2840200"/>
                <a:gridCol w="2840200"/>
              </a:tblGrid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Comparison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SOFAS_0 Coefficient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p-value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267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2-class LV1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 1 vs Class 2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0.00244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7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3-class LV1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 1 vs Class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-0.04157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0.242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 2 vs Class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-0.00019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0.981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72" name="Google Shape;1072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cGMM - SANS (n=574)</a:t>
            </a:r>
            <a:endParaRPr/>
          </a:p>
        </p:txBody>
      </p:sp>
      <p:sp>
        <p:nvSpPr>
          <p:cNvPr id="1078" name="Google Shape;1078;p120"/>
          <p:cNvSpPr txBox="1"/>
          <p:nvPr>
            <p:ph idx="2" type="body"/>
          </p:nvPr>
        </p:nvSpPr>
        <p:spPr>
          <a:xfrm>
            <a:off x="311700" y="3671625"/>
            <a:ext cx="8520600" cy="1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Baseline SOFAS score is </a:t>
            </a:r>
            <a:r>
              <a:rPr b="1" lang="en">
                <a:solidFill>
                  <a:schemeClr val="dk1"/>
                </a:solidFill>
              </a:rPr>
              <a:t>not a significant predictor</a:t>
            </a:r>
            <a:r>
              <a:rPr lang="en">
                <a:solidFill>
                  <a:schemeClr val="dk1"/>
                </a:solidFill>
              </a:rPr>
              <a:t> of latent class membership for 2-class SANS or class 2 vs class 3 SANS. However, it </a:t>
            </a:r>
            <a:r>
              <a:rPr b="1" lang="en">
                <a:solidFill>
                  <a:schemeClr val="dk1"/>
                </a:solidFill>
              </a:rPr>
              <a:t>is</a:t>
            </a:r>
            <a:r>
              <a:rPr lang="en">
                <a:solidFill>
                  <a:schemeClr val="dk1"/>
                </a:solidFill>
              </a:rPr>
              <a:t> a </a:t>
            </a:r>
            <a:r>
              <a:rPr b="1" lang="en">
                <a:solidFill>
                  <a:schemeClr val="dk1"/>
                </a:solidFill>
              </a:rPr>
              <a:t>significant predictor</a:t>
            </a:r>
            <a:r>
              <a:rPr lang="en">
                <a:solidFill>
                  <a:schemeClr val="dk1"/>
                </a:solidFill>
              </a:rPr>
              <a:t> of class 1 vs class 3 SANS (p=0.020).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Negligible SOFAS_0 coefficients (class membership likely will not change with SOFAS_0) for classes 2 and 3. </a:t>
            </a:r>
            <a:endParaRPr/>
          </a:p>
        </p:txBody>
      </p:sp>
      <p:graphicFrame>
        <p:nvGraphicFramePr>
          <p:cNvPr id="1079" name="Google Shape;1079;p120"/>
          <p:cNvGraphicFramePr/>
          <p:nvPr/>
        </p:nvGraphicFramePr>
        <p:xfrm>
          <a:off x="3117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{2661FC5F-55F6-4CF7-9A19-D08A10D9C65F}</a:tableStyleId>
              </a:tblPr>
              <a:tblGrid>
                <a:gridCol w="2840200"/>
                <a:gridCol w="2840200"/>
                <a:gridCol w="2840200"/>
              </a:tblGrid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Comparison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SOFAS_0 Coefficient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p-value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267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2-class SANS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 1 vs Class 2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-0.22511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0.138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72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3-class SANS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 1 vs Class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-0.40416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0.01950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 2 vs Class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-0.05637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0.094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80" name="Google Shape;1080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6925"/>
            <a:ext cx="3608349" cy="262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8350" y="554662"/>
            <a:ext cx="5535649" cy="4034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Regression: CPZ_0 as Predictor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27">
                <a:solidFill>
                  <a:schemeClr val="dk2"/>
                </a:solidFill>
              </a:rPr>
              <a:t>Note: cGMMs could not generate classes</a:t>
            </a:r>
            <a:endParaRPr sz="2627">
              <a:solidFill>
                <a:schemeClr val="dk2"/>
              </a:solidFill>
            </a:endParaRPr>
          </a:p>
        </p:txBody>
      </p:sp>
      <p:sp>
        <p:nvSpPr>
          <p:cNvPr id="1093" name="Google Shape;1093;p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MLR - CDSS (n=554)</a:t>
            </a:r>
            <a:endParaRPr/>
          </a:p>
        </p:txBody>
      </p:sp>
      <p:sp>
        <p:nvSpPr>
          <p:cNvPr id="1099" name="Google Shape;1099;p123"/>
          <p:cNvSpPr txBox="1"/>
          <p:nvPr>
            <p:ph idx="2" type="body"/>
          </p:nvPr>
        </p:nvSpPr>
        <p:spPr>
          <a:xfrm>
            <a:off x="311700" y="3671625"/>
            <a:ext cx="8520600" cy="1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Baseline CPZ is </a:t>
            </a:r>
            <a:r>
              <a:rPr b="1" lang="en">
                <a:solidFill>
                  <a:schemeClr val="dk1"/>
                </a:solidFill>
              </a:rPr>
              <a:t>not a significant predictor</a:t>
            </a:r>
            <a:r>
              <a:rPr lang="en">
                <a:solidFill>
                  <a:schemeClr val="dk1"/>
                </a:solidFill>
              </a:rPr>
              <a:t> of latent class membership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Odds ratios very close to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Changes in CPZ_0 lead to nearly no changes in class membership 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100" name="Google Shape;1100;p123"/>
          <p:cNvGraphicFramePr/>
          <p:nvPr/>
        </p:nvGraphicFramePr>
        <p:xfrm>
          <a:off x="3117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{2661FC5F-55F6-4CF7-9A19-D08A10D9C65F}</a:tableStyleId>
              </a:tblPr>
              <a:tblGrid>
                <a:gridCol w="4003775"/>
                <a:gridCol w="1235100"/>
                <a:gridCol w="2046600"/>
                <a:gridCol w="1235125"/>
              </a:tblGrid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Comparison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Odds Ratio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CPZ_0 Coefficient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p-value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267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2-class CDSS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2 - Decreasing vs 1 - Persistent Low 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0.9999979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-2.138913e-06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0.996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7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3-class CDSS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2 - Persistent Low vs 1- Fluctuating High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1.000362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0.0003623633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0.690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3 - Decreasing vs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1- Fluctuating High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1.000371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0.0003707141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01" name="Google Shape;1101;p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MLR - LV1 (n=554)</a:t>
            </a:r>
            <a:endParaRPr/>
          </a:p>
        </p:txBody>
      </p:sp>
      <p:graphicFrame>
        <p:nvGraphicFramePr>
          <p:cNvPr id="1107" name="Google Shape;1107;p124"/>
          <p:cNvGraphicFramePr/>
          <p:nvPr/>
        </p:nvGraphicFramePr>
        <p:xfrm>
          <a:off x="3117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{2661FC5F-55F6-4CF7-9A19-D08A10D9C65F}</a:tableStyleId>
              </a:tblPr>
              <a:tblGrid>
                <a:gridCol w="4003775"/>
                <a:gridCol w="1235100"/>
                <a:gridCol w="2046600"/>
                <a:gridCol w="1235125"/>
              </a:tblGrid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Comparison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Odds Ratio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CPZ_0 Coefficient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p-value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267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2-class LV1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2 - Decreasing vs 1 - Persistent Low 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0.999802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-0.0001979743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7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3-class LV1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2 - Persistent Low vs 1- Fluctuating High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0.9995434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-0.0004566553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0.503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3 - Decreasing vs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1- Fluctuating High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0.9989739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-0.0010266015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0.240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08" name="Google Shape;1108;p124"/>
          <p:cNvSpPr txBox="1"/>
          <p:nvPr>
            <p:ph idx="2" type="body"/>
          </p:nvPr>
        </p:nvSpPr>
        <p:spPr>
          <a:xfrm>
            <a:off x="311700" y="3671625"/>
            <a:ext cx="8520600" cy="1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Baseline CPZ is </a:t>
            </a:r>
            <a:r>
              <a:rPr b="1" lang="en">
                <a:solidFill>
                  <a:schemeClr val="dk1"/>
                </a:solidFill>
              </a:rPr>
              <a:t>not a significant predictor</a:t>
            </a:r>
            <a:r>
              <a:rPr lang="en">
                <a:solidFill>
                  <a:schemeClr val="dk1"/>
                </a:solidFill>
              </a:rPr>
              <a:t> of latent class membership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Odds ratios very close to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Changes in CPZ_0 lead to nearly no changes in class membership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9" name="Google Shape;1109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MLR - SANS (n=574)</a:t>
            </a:r>
            <a:endParaRPr/>
          </a:p>
        </p:txBody>
      </p:sp>
      <p:graphicFrame>
        <p:nvGraphicFramePr>
          <p:cNvPr id="1115" name="Google Shape;1115;p125"/>
          <p:cNvGraphicFramePr/>
          <p:nvPr/>
        </p:nvGraphicFramePr>
        <p:xfrm>
          <a:off x="3117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{2661FC5F-55F6-4CF7-9A19-D08A10D9C65F}</a:tableStyleId>
              </a:tblPr>
              <a:tblGrid>
                <a:gridCol w="4003775"/>
                <a:gridCol w="1235100"/>
                <a:gridCol w="2046600"/>
                <a:gridCol w="1235125"/>
              </a:tblGrid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Comparison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Odds Ratio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SOFAS_0 Coefficient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p-value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267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2-class SANS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2- Decreasing vs 1- Persistent High 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1.000228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0.0002278521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0.673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7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3-class SANS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2- Persistent High vs 1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- Decrease/Sustained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1.000879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0.0008782015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0.231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2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3- Gradual Decrease vs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1- Decrease/Sustained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1.001121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0.0011198971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0.114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16" name="Google Shape;1116;p125"/>
          <p:cNvSpPr txBox="1"/>
          <p:nvPr>
            <p:ph idx="2" type="body"/>
          </p:nvPr>
        </p:nvSpPr>
        <p:spPr>
          <a:xfrm>
            <a:off x="311700" y="3671625"/>
            <a:ext cx="8520600" cy="1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Baseline CPZ is </a:t>
            </a:r>
            <a:r>
              <a:rPr b="1" lang="en">
                <a:solidFill>
                  <a:schemeClr val="dk1"/>
                </a:solidFill>
              </a:rPr>
              <a:t>not a significant predictor</a:t>
            </a:r>
            <a:r>
              <a:rPr lang="en">
                <a:solidFill>
                  <a:schemeClr val="dk1"/>
                </a:solidFill>
              </a:rPr>
              <a:t> of latent class membership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Odds ratios very close to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Changes in CPZ_0 lead to nearly no changes in class membership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7" name="Google Shape;1117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1123" name="Google Shape;1123;p126"/>
          <p:cNvSpPr txBox="1"/>
          <p:nvPr>
            <p:ph idx="1" type="body"/>
          </p:nvPr>
        </p:nvSpPr>
        <p:spPr>
          <a:xfrm>
            <a:off x="311700" y="1152475"/>
            <a:ext cx="4032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See all class membership tables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here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CDSS 2-class linear regression assumption check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LV1 2-class linear regression assumption check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SANS 2-class linear regression assumption check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CDSS 3-class linear regression assumption check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LV1 3-class linear regression assumption check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SANS 3-class linear regression assumption check</a:t>
            </a:r>
            <a:endParaRPr sz="1400"/>
          </a:p>
        </p:txBody>
      </p:sp>
      <p:sp>
        <p:nvSpPr>
          <p:cNvPr id="1124" name="Google Shape;1124;p126"/>
          <p:cNvSpPr txBox="1"/>
          <p:nvPr>
            <p:ph idx="1" type="body"/>
          </p:nvPr>
        </p:nvSpPr>
        <p:spPr>
          <a:xfrm>
            <a:off x="4572000" y="1081225"/>
            <a:ext cx="4032300" cy="14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25" name="Google Shape;1125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3"/>
          <p:cNvSpPr txBox="1"/>
          <p:nvPr>
            <p:ph idx="1" type="body"/>
          </p:nvPr>
        </p:nvSpPr>
        <p:spPr>
          <a:xfrm>
            <a:off x="155850" y="4144425"/>
            <a:ext cx="8832300" cy="9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Note: </a:t>
            </a:r>
            <a:r>
              <a:rPr lang="en" sz="1400">
                <a:solidFill>
                  <a:schemeClr val="dk1"/>
                </a:solidFill>
              </a:rPr>
              <a:t>GMM with randomized slope and intercept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Persistent low = 66% (24mo)/67% (18mo); decreasing = </a:t>
            </a:r>
            <a:r>
              <a:rPr b="1" lang="en" sz="1400">
                <a:solidFill>
                  <a:schemeClr val="dk1"/>
                </a:solidFill>
              </a:rPr>
              <a:t>30% (24mo)/24% (18mo)</a:t>
            </a:r>
            <a:r>
              <a:rPr lang="en" sz="1400">
                <a:solidFill>
                  <a:schemeClr val="dk1"/>
                </a:solidFill>
              </a:rPr>
              <a:t>; fluctuating high = </a:t>
            </a:r>
            <a:r>
              <a:rPr b="1" lang="en" sz="1400">
                <a:solidFill>
                  <a:schemeClr val="dk1"/>
                </a:solidFill>
              </a:rPr>
              <a:t>4% (24mo)/9% (18mo)</a:t>
            </a:r>
            <a:endParaRPr b="1" sz="1400">
              <a:solidFill>
                <a:schemeClr val="dk1"/>
              </a:solidFill>
            </a:endParaRPr>
          </a:p>
        </p:txBody>
      </p:sp>
      <p:pic>
        <p:nvPicPr>
          <p:cNvPr id="594" name="Google Shape;594;p73"/>
          <p:cNvPicPr preferRelativeResize="0"/>
          <p:nvPr/>
        </p:nvPicPr>
        <p:blipFill rotWithShape="1">
          <a:blip r:embed="rId3">
            <a:alphaModFix/>
          </a:blip>
          <a:srcRect b="0" l="3799" r="0" t="5846"/>
          <a:stretch/>
        </p:blipFill>
        <p:spPr>
          <a:xfrm>
            <a:off x="4483700" y="926525"/>
            <a:ext cx="4660301" cy="321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73"/>
          <p:cNvPicPr preferRelativeResize="0"/>
          <p:nvPr/>
        </p:nvPicPr>
        <p:blipFill rotWithShape="1">
          <a:blip r:embed="rId4">
            <a:alphaModFix/>
          </a:blip>
          <a:srcRect b="0" l="3548" r="15988" t="5962"/>
          <a:stretch/>
        </p:blipFill>
        <p:spPr>
          <a:xfrm>
            <a:off x="155850" y="926520"/>
            <a:ext cx="4299425" cy="321791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3"/>
          <p:cNvSpPr txBox="1"/>
          <p:nvPr/>
        </p:nvSpPr>
        <p:spPr>
          <a:xfrm>
            <a:off x="226875" y="255125"/>
            <a:ext cx="37377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24 Months</a:t>
            </a:r>
            <a:endParaRPr sz="27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97" name="Google Shape;597;p73"/>
          <p:cNvSpPr txBox="1"/>
          <p:nvPr/>
        </p:nvSpPr>
        <p:spPr>
          <a:xfrm>
            <a:off x="4571988" y="255125"/>
            <a:ext cx="37377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18 </a:t>
            </a:r>
            <a:r>
              <a:rPr lang="en" sz="27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Months</a:t>
            </a:r>
            <a:endParaRPr sz="27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98" name="Google Shape;598;p73"/>
          <p:cNvSpPr txBox="1"/>
          <p:nvPr/>
        </p:nvSpPr>
        <p:spPr>
          <a:xfrm>
            <a:off x="4571988" y="640300"/>
            <a:ext cx="37377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99" name="Google Shape;599;p73"/>
          <p:cNvSpPr txBox="1"/>
          <p:nvPr/>
        </p:nvSpPr>
        <p:spPr>
          <a:xfrm>
            <a:off x="226863" y="640300"/>
            <a:ext cx="37377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00" name="Google Shape;600;p73"/>
          <p:cNvSpPr txBox="1"/>
          <p:nvPr/>
        </p:nvSpPr>
        <p:spPr>
          <a:xfrm rot="-5400000">
            <a:off x="-561875" y="1679225"/>
            <a:ext cx="14772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Total CDSS Score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601" name="Google Shape;601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27"/>
          <p:cNvSpPr txBox="1"/>
          <p:nvPr>
            <p:ph idx="1" type="body"/>
          </p:nvPr>
        </p:nvSpPr>
        <p:spPr>
          <a:xfrm>
            <a:off x="311700" y="4613325"/>
            <a:ext cx="8520600" cy="4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CDSS 2-class residual and normality assumption check [all good]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131" name="Google Shape;113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288" y="0"/>
            <a:ext cx="6369424" cy="461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28"/>
          <p:cNvSpPr txBox="1"/>
          <p:nvPr>
            <p:ph idx="1" type="body"/>
          </p:nvPr>
        </p:nvSpPr>
        <p:spPr>
          <a:xfrm>
            <a:off x="311700" y="4613325"/>
            <a:ext cx="8520600" cy="4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LV1 2-class residual and normality assumption check [all good]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138" name="Google Shape;113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288" y="0"/>
            <a:ext cx="6369414" cy="461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275" y="0"/>
            <a:ext cx="6369441" cy="461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29"/>
          <p:cNvSpPr txBox="1"/>
          <p:nvPr>
            <p:ph idx="1" type="body"/>
          </p:nvPr>
        </p:nvSpPr>
        <p:spPr>
          <a:xfrm>
            <a:off x="311700" y="4613325"/>
            <a:ext cx="8520600" cy="4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SANS 2-class residual and normality assumption check [all good]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146" name="Google Shape;1146;p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30"/>
          <p:cNvSpPr txBox="1"/>
          <p:nvPr>
            <p:ph idx="1" type="body"/>
          </p:nvPr>
        </p:nvSpPr>
        <p:spPr>
          <a:xfrm>
            <a:off x="311700" y="4613325"/>
            <a:ext cx="8520600" cy="4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CDSS 3-class residual and normality assumption check [all good]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152" name="Google Shape;115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288" y="0"/>
            <a:ext cx="6369424" cy="461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31"/>
          <p:cNvSpPr txBox="1"/>
          <p:nvPr>
            <p:ph idx="1" type="body"/>
          </p:nvPr>
        </p:nvSpPr>
        <p:spPr>
          <a:xfrm>
            <a:off x="311700" y="4613325"/>
            <a:ext cx="8520600" cy="4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LV1 3-class residual and normality assumption check [all good]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159" name="Google Shape;115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288" y="0"/>
            <a:ext cx="6369424" cy="461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32"/>
          <p:cNvSpPr txBox="1"/>
          <p:nvPr>
            <p:ph idx="1" type="body"/>
          </p:nvPr>
        </p:nvSpPr>
        <p:spPr>
          <a:xfrm>
            <a:off x="311700" y="4613325"/>
            <a:ext cx="8520600" cy="4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SANS 3-class residual and normality assumption check [all good]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166" name="Google Shape;1166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288" y="0"/>
            <a:ext cx="6369424" cy="461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4"/>
          <p:cNvSpPr txBox="1"/>
          <p:nvPr>
            <p:ph idx="1" type="body"/>
          </p:nvPr>
        </p:nvSpPr>
        <p:spPr>
          <a:xfrm>
            <a:off x="6935450" y="1922250"/>
            <a:ext cx="5998800" cy="14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785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n = 49</a:t>
            </a:r>
            <a:endParaRPr sz="1785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785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2: n = 220</a:t>
            </a:r>
            <a:endParaRPr sz="1785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785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3: n = 140</a:t>
            </a:r>
            <a:endParaRPr sz="1785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607" name="Google Shape;607;p74" title="00001f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00" y="497950"/>
            <a:ext cx="6720649" cy="41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75"/>
          <p:cNvGrpSpPr/>
          <p:nvPr/>
        </p:nvGrpSpPr>
        <p:grpSpPr>
          <a:xfrm>
            <a:off x="677119" y="926141"/>
            <a:ext cx="2394217" cy="1580238"/>
            <a:chOff x="835200" y="926150"/>
            <a:chExt cx="1847675" cy="1174200"/>
          </a:xfrm>
        </p:grpSpPr>
        <p:sp>
          <p:nvSpPr>
            <p:cNvPr id="614" name="Google Shape;614;p75"/>
            <p:cNvSpPr/>
            <p:nvPr/>
          </p:nvSpPr>
          <p:spPr>
            <a:xfrm>
              <a:off x="835200" y="926150"/>
              <a:ext cx="1199100" cy="1174200"/>
            </a:xfrm>
            <a:prstGeom prst="ellipse">
              <a:avLst/>
            </a:prstGeom>
            <a:solidFill>
              <a:srgbClr val="9C0000">
                <a:alpha val="6182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75"/>
            <p:cNvSpPr/>
            <p:nvPr/>
          </p:nvSpPr>
          <p:spPr>
            <a:xfrm>
              <a:off x="1483775" y="926150"/>
              <a:ext cx="1199100" cy="1174200"/>
            </a:xfrm>
            <a:prstGeom prst="ellipse">
              <a:avLst/>
            </a:prstGeom>
            <a:solidFill>
              <a:srgbClr val="CC0000">
                <a:alpha val="25909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6" name="Google Shape;616;p75"/>
          <p:cNvSpPr txBox="1"/>
          <p:nvPr/>
        </p:nvSpPr>
        <p:spPr>
          <a:xfrm>
            <a:off x="198475" y="206725"/>
            <a:ext cx="16869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617" name="Google Shape;617;p75"/>
          <p:cNvGrpSpPr/>
          <p:nvPr/>
        </p:nvGrpSpPr>
        <p:grpSpPr>
          <a:xfrm>
            <a:off x="5643427" y="926161"/>
            <a:ext cx="2394217" cy="1580238"/>
            <a:chOff x="5643225" y="926150"/>
            <a:chExt cx="1847675" cy="1174200"/>
          </a:xfrm>
        </p:grpSpPr>
        <p:sp>
          <p:nvSpPr>
            <p:cNvPr id="618" name="Google Shape;618;p75"/>
            <p:cNvSpPr/>
            <p:nvPr/>
          </p:nvSpPr>
          <p:spPr>
            <a:xfrm>
              <a:off x="5643225" y="926150"/>
              <a:ext cx="1199100" cy="1174200"/>
            </a:xfrm>
            <a:prstGeom prst="ellipse">
              <a:avLst/>
            </a:prstGeom>
            <a:solidFill>
              <a:srgbClr val="0259B7">
                <a:alpha val="5227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75"/>
            <p:cNvSpPr/>
            <p:nvPr/>
          </p:nvSpPr>
          <p:spPr>
            <a:xfrm>
              <a:off x="6291800" y="926150"/>
              <a:ext cx="1199100" cy="1174200"/>
            </a:xfrm>
            <a:prstGeom prst="ellipse">
              <a:avLst/>
            </a:prstGeom>
            <a:solidFill>
              <a:srgbClr val="4992FF">
                <a:alpha val="5227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" name="Google Shape;620;p75"/>
          <p:cNvGrpSpPr/>
          <p:nvPr/>
        </p:nvGrpSpPr>
        <p:grpSpPr>
          <a:xfrm>
            <a:off x="3029865" y="2830549"/>
            <a:ext cx="2613352" cy="1731006"/>
            <a:chOff x="3215600" y="2818650"/>
            <a:chExt cx="1847675" cy="1174200"/>
          </a:xfrm>
        </p:grpSpPr>
        <p:sp>
          <p:nvSpPr>
            <p:cNvPr id="621" name="Google Shape;621;p75"/>
            <p:cNvSpPr/>
            <p:nvPr/>
          </p:nvSpPr>
          <p:spPr>
            <a:xfrm>
              <a:off x="3215600" y="2818650"/>
              <a:ext cx="1199100" cy="1174200"/>
            </a:xfrm>
            <a:prstGeom prst="ellipse">
              <a:avLst/>
            </a:prstGeom>
            <a:solidFill>
              <a:srgbClr val="8BC762">
                <a:alpha val="7785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75"/>
            <p:cNvSpPr/>
            <p:nvPr/>
          </p:nvSpPr>
          <p:spPr>
            <a:xfrm>
              <a:off x="3864175" y="2818650"/>
              <a:ext cx="1199100" cy="1174200"/>
            </a:xfrm>
            <a:prstGeom prst="ellipse">
              <a:avLst/>
            </a:prstGeom>
            <a:solidFill>
              <a:srgbClr val="A4FF66">
                <a:alpha val="50629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75"/>
          <p:cNvSpPr txBox="1"/>
          <p:nvPr/>
        </p:nvSpPr>
        <p:spPr>
          <a:xfrm>
            <a:off x="604775" y="176300"/>
            <a:ext cx="25389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 (Persistent Depression)</a:t>
            </a:r>
            <a:endParaRPr sz="22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24" name="Google Shape;624;p75"/>
          <p:cNvSpPr txBox="1"/>
          <p:nvPr/>
        </p:nvSpPr>
        <p:spPr>
          <a:xfrm>
            <a:off x="5779439" y="206725"/>
            <a:ext cx="23529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2 (No Depression)</a:t>
            </a:r>
            <a:endParaRPr sz="22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25" name="Google Shape;625;p75"/>
          <p:cNvSpPr txBox="1"/>
          <p:nvPr/>
        </p:nvSpPr>
        <p:spPr>
          <a:xfrm>
            <a:off x="3300625" y="2086175"/>
            <a:ext cx="21135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3 (Remitting)</a:t>
            </a:r>
            <a:endParaRPr sz="22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grpSp>
        <p:nvGrpSpPr>
          <p:cNvPr id="626" name="Google Shape;626;p75"/>
          <p:cNvGrpSpPr/>
          <p:nvPr/>
        </p:nvGrpSpPr>
        <p:grpSpPr>
          <a:xfrm>
            <a:off x="892075" y="2571750"/>
            <a:ext cx="2062200" cy="361200"/>
            <a:chOff x="892075" y="2571750"/>
            <a:chExt cx="2062200" cy="361200"/>
          </a:xfrm>
        </p:grpSpPr>
        <p:sp>
          <p:nvSpPr>
            <p:cNvPr id="627" name="Google Shape;627;p75"/>
            <p:cNvSpPr txBox="1"/>
            <p:nvPr/>
          </p:nvSpPr>
          <p:spPr>
            <a:xfrm>
              <a:off x="892075" y="2571750"/>
              <a:ext cx="9933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Cutoff</a:t>
              </a:r>
              <a:endParaRPr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628" name="Google Shape;628;p75"/>
            <p:cNvSpPr txBox="1"/>
            <p:nvPr/>
          </p:nvSpPr>
          <p:spPr>
            <a:xfrm>
              <a:off x="1960975" y="2571750"/>
              <a:ext cx="9933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GMM</a:t>
              </a:r>
              <a:endParaRPr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  <p:grpSp>
        <p:nvGrpSpPr>
          <p:cNvPr id="629" name="Google Shape;629;p75"/>
          <p:cNvGrpSpPr/>
          <p:nvPr/>
        </p:nvGrpSpPr>
        <p:grpSpPr>
          <a:xfrm>
            <a:off x="3305450" y="4621650"/>
            <a:ext cx="2062200" cy="361200"/>
            <a:chOff x="892075" y="2571750"/>
            <a:chExt cx="2062200" cy="361200"/>
          </a:xfrm>
        </p:grpSpPr>
        <p:sp>
          <p:nvSpPr>
            <p:cNvPr id="630" name="Google Shape;630;p75"/>
            <p:cNvSpPr txBox="1"/>
            <p:nvPr/>
          </p:nvSpPr>
          <p:spPr>
            <a:xfrm>
              <a:off x="892075" y="2571750"/>
              <a:ext cx="9933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Cutoff</a:t>
              </a:r>
              <a:endParaRPr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631" name="Google Shape;631;p75"/>
            <p:cNvSpPr txBox="1"/>
            <p:nvPr/>
          </p:nvSpPr>
          <p:spPr>
            <a:xfrm>
              <a:off x="1960975" y="2571750"/>
              <a:ext cx="9933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GMM</a:t>
              </a:r>
              <a:endParaRPr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  <p:grpSp>
        <p:nvGrpSpPr>
          <p:cNvPr id="632" name="Google Shape;632;p75"/>
          <p:cNvGrpSpPr/>
          <p:nvPr/>
        </p:nvGrpSpPr>
        <p:grpSpPr>
          <a:xfrm>
            <a:off x="5809450" y="2571750"/>
            <a:ext cx="2062200" cy="361200"/>
            <a:chOff x="892075" y="2571750"/>
            <a:chExt cx="2062200" cy="361200"/>
          </a:xfrm>
        </p:grpSpPr>
        <p:sp>
          <p:nvSpPr>
            <p:cNvPr id="633" name="Google Shape;633;p75"/>
            <p:cNvSpPr txBox="1"/>
            <p:nvPr/>
          </p:nvSpPr>
          <p:spPr>
            <a:xfrm>
              <a:off x="892075" y="2571750"/>
              <a:ext cx="9933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Cutoff</a:t>
              </a:r>
              <a:endParaRPr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634" name="Google Shape;634;p75"/>
            <p:cNvSpPr txBox="1"/>
            <p:nvPr/>
          </p:nvSpPr>
          <p:spPr>
            <a:xfrm>
              <a:off x="1960975" y="2571750"/>
              <a:ext cx="9933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GMM</a:t>
              </a:r>
              <a:endParaRPr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  <p:sp>
        <p:nvSpPr>
          <p:cNvPr id="635" name="Google Shape;635;p75"/>
          <p:cNvSpPr txBox="1"/>
          <p:nvPr/>
        </p:nvSpPr>
        <p:spPr>
          <a:xfrm>
            <a:off x="979850" y="1469975"/>
            <a:ext cx="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45</a:t>
            </a:r>
            <a:endParaRPr b="1" sz="23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36" name="Google Shape;636;p75"/>
          <p:cNvSpPr txBox="1"/>
          <p:nvPr/>
        </p:nvSpPr>
        <p:spPr>
          <a:xfrm>
            <a:off x="1676575" y="1469963"/>
            <a:ext cx="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4</a:t>
            </a:r>
            <a:endParaRPr b="1" sz="23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37" name="Google Shape;637;p75"/>
          <p:cNvSpPr txBox="1"/>
          <p:nvPr/>
        </p:nvSpPr>
        <p:spPr>
          <a:xfrm>
            <a:off x="2373300" y="1469975"/>
            <a:ext cx="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68</a:t>
            </a:r>
            <a:endParaRPr b="1" sz="23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38" name="Google Shape;638;p75"/>
          <p:cNvSpPr txBox="1"/>
          <p:nvPr/>
        </p:nvSpPr>
        <p:spPr>
          <a:xfrm>
            <a:off x="5984988" y="1469975"/>
            <a:ext cx="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24</a:t>
            </a:r>
            <a:endParaRPr b="1" sz="23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39" name="Google Shape;639;p75"/>
          <p:cNvSpPr txBox="1"/>
          <p:nvPr/>
        </p:nvSpPr>
        <p:spPr>
          <a:xfrm>
            <a:off x="6544237" y="1469963"/>
            <a:ext cx="69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196</a:t>
            </a:r>
            <a:endParaRPr b="1" sz="23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40" name="Google Shape;640;p75"/>
          <p:cNvSpPr txBox="1"/>
          <p:nvPr/>
        </p:nvSpPr>
        <p:spPr>
          <a:xfrm>
            <a:off x="7307163" y="1469975"/>
            <a:ext cx="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59</a:t>
            </a:r>
            <a:endParaRPr b="1" sz="23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41" name="Google Shape;641;p75"/>
          <p:cNvSpPr txBox="1"/>
          <p:nvPr/>
        </p:nvSpPr>
        <p:spPr>
          <a:xfrm>
            <a:off x="3305450" y="3408175"/>
            <a:ext cx="69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100</a:t>
            </a:r>
            <a:endParaRPr b="1" sz="23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42" name="Google Shape;642;p75"/>
          <p:cNvSpPr txBox="1"/>
          <p:nvPr/>
        </p:nvSpPr>
        <p:spPr>
          <a:xfrm>
            <a:off x="4158325" y="3408163"/>
            <a:ext cx="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40</a:t>
            </a:r>
            <a:endParaRPr b="1" sz="23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43" name="Google Shape;643;p75"/>
          <p:cNvSpPr txBox="1"/>
          <p:nvPr/>
        </p:nvSpPr>
        <p:spPr>
          <a:xfrm>
            <a:off x="4807500" y="3408175"/>
            <a:ext cx="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42</a:t>
            </a:r>
            <a:endParaRPr b="1" sz="23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44" name="Google Shape;644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5" name="Google Shape;645;p75"/>
          <p:cNvCxnSpPr/>
          <p:nvPr/>
        </p:nvCxnSpPr>
        <p:spPr>
          <a:xfrm>
            <a:off x="80858" y="67217"/>
            <a:ext cx="8940300" cy="47928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p76"/>
          <p:cNvGrpSpPr/>
          <p:nvPr/>
        </p:nvGrpSpPr>
        <p:grpSpPr>
          <a:xfrm>
            <a:off x="677119" y="926141"/>
            <a:ext cx="2394217" cy="1580238"/>
            <a:chOff x="835200" y="926150"/>
            <a:chExt cx="1847675" cy="1174200"/>
          </a:xfrm>
        </p:grpSpPr>
        <p:sp>
          <p:nvSpPr>
            <p:cNvPr id="651" name="Google Shape;651;p76"/>
            <p:cNvSpPr/>
            <p:nvPr/>
          </p:nvSpPr>
          <p:spPr>
            <a:xfrm>
              <a:off x="835200" y="926150"/>
              <a:ext cx="1199100" cy="1174200"/>
            </a:xfrm>
            <a:prstGeom prst="ellipse">
              <a:avLst/>
            </a:prstGeom>
            <a:solidFill>
              <a:srgbClr val="9C0000">
                <a:alpha val="6182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76"/>
            <p:cNvSpPr/>
            <p:nvPr/>
          </p:nvSpPr>
          <p:spPr>
            <a:xfrm>
              <a:off x="1483775" y="926150"/>
              <a:ext cx="1199100" cy="1174200"/>
            </a:xfrm>
            <a:prstGeom prst="ellipse">
              <a:avLst/>
            </a:prstGeom>
            <a:solidFill>
              <a:srgbClr val="CC0000">
                <a:alpha val="25909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3" name="Google Shape;653;p76"/>
          <p:cNvSpPr txBox="1"/>
          <p:nvPr/>
        </p:nvSpPr>
        <p:spPr>
          <a:xfrm>
            <a:off x="198475" y="206725"/>
            <a:ext cx="16869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654" name="Google Shape;654;p76"/>
          <p:cNvGrpSpPr/>
          <p:nvPr/>
        </p:nvGrpSpPr>
        <p:grpSpPr>
          <a:xfrm>
            <a:off x="5643427" y="926161"/>
            <a:ext cx="2394217" cy="1580238"/>
            <a:chOff x="5643225" y="926150"/>
            <a:chExt cx="1847675" cy="1174200"/>
          </a:xfrm>
        </p:grpSpPr>
        <p:sp>
          <p:nvSpPr>
            <p:cNvPr id="655" name="Google Shape;655;p76"/>
            <p:cNvSpPr/>
            <p:nvPr/>
          </p:nvSpPr>
          <p:spPr>
            <a:xfrm>
              <a:off x="5643225" y="926150"/>
              <a:ext cx="1199100" cy="1174200"/>
            </a:xfrm>
            <a:prstGeom prst="ellipse">
              <a:avLst/>
            </a:prstGeom>
            <a:solidFill>
              <a:srgbClr val="0259B7">
                <a:alpha val="5227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76"/>
            <p:cNvSpPr/>
            <p:nvPr/>
          </p:nvSpPr>
          <p:spPr>
            <a:xfrm>
              <a:off x="6291800" y="926150"/>
              <a:ext cx="1199100" cy="1174200"/>
            </a:xfrm>
            <a:prstGeom prst="ellipse">
              <a:avLst/>
            </a:prstGeom>
            <a:solidFill>
              <a:srgbClr val="4992FF">
                <a:alpha val="5227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7" name="Google Shape;657;p76"/>
          <p:cNvGrpSpPr/>
          <p:nvPr/>
        </p:nvGrpSpPr>
        <p:grpSpPr>
          <a:xfrm>
            <a:off x="3029865" y="2830549"/>
            <a:ext cx="2613352" cy="1731006"/>
            <a:chOff x="3215600" y="2818650"/>
            <a:chExt cx="1847675" cy="1174200"/>
          </a:xfrm>
        </p:grpSpPr>
        <p:sp>
          <p:nvSpPr>
            <p:cNvPr id="658" name="Google Shape;658;p76"/>
            <p:cNvSpPr/>
            <p:nvPr/>
          </p:nvSpPr>
          <p:spPr>
            <a:xfrm>
              <a:off x="3215600" y="2818650"/>
              <a:ext cx="1199100" cy="1174200"/>
            </a:xfrm>
            <a:prstGeom prst="ellipse">
              <a:avLst/>
            </a:prstGeom>
            <a:solidFill>
              <a:srgbClr val="8BC762">
                <a:alpha val="7785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76"/>
            <p:cNvSpPr/>
            <p:nvPr/>
          </p:nvSpPr>
          <p:spPr>
            <a:xfrm>
              <a:off x="3864175" y="2818650"/>
              <a:ext cx="1199100" cy="1174200"/>
            </a:xfrm>
            <a:prstGeom prst="ellipse">
              <a:avLst/>
            </a:prstGeom>
            <a:solidFill>
              <a:srgbClr val="A4FF66">
                <a:alpha val="50629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76"/>
          <p:cNvSpPr txBox="1"/>
          <p:nvPr/>
        </p:nvSpPr>
        <p:spPr>
          <a:xfrm>
            <a:off x="604775" y="176300"/>
            <a:ext cx="25389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 (Persistent Depression)</a:t>
            </a:r>
            <a:endParaRPr sz="22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61" name="Google Shape;661;p76"/>
          <p:cNvSpPr txBox="1"/>
          <p:nvPr/>
        </p:nvSpPr>
        <p:spPr>
          <a:xfrm>
            <a:off x="5779439" y="206725"/>
            <a:ext cx="23529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2 (No Depression)</a:t>
            </a:r>
            <a:endParaRPr sz="22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62" name="Google Shape;662;p76"/>
          <p:cNvSpPr txBox="1"/>
          <p:nvPr/>
        </p:nvSpPr>
        <p:spPr>
          <a:xfrm>
            <a:off x="3300625" y="2086175"/>
            <a:ext cx="21135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3 (Remitting)</a:t>
            </a:r>
            <a:endParaRPr sz="22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grpSp>
        <p:nvGrpSpPr>
          <p:cNvPr id="663" name="Google Shape;663;p76"/>
          <p:cNvGrpSpPr/>
          <p:nvPr/>
        </p:nvGrpSpPr>
        <p:grpSpPr>
          <a:xfrm>
            <a:off x="892075" y="2571750"/>
            <a:ext cx="2062200" cy="361200"/>
            <a:chOff x="892075" y="2571750"/>
            <a:chExt cx="2062200" cy="361200"/>
          </a:xfrm>
        </p:grpSpPr>
        <p:sp>
          <p:nvSpPr>
            <p:cNvPr id="664" name="Google Shape;664;p76"/>
            <p:cNvSpPr txBox="1"/>
            <p:nvPr/>
          </p:nvSpPr>
          <p:spPr>
            <a:xfrm>
              <a:off x="892075" y="2571750"/>
              <a:ext cx="9933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Cutoff</a:t>
              </a:r>
              <a:endParaRPr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665" name="Google Shape;665;p76"/>
            <p:cNvSpPr txBox="1"/>
            <p:nvPr/>
          </p:nvSpPr>
          <p:spPr>
            <a:xfrm>
              <a:off x="1960975" y="2571750"/>
              <a:ext cx="9933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GMM</a:t>
              </a:r>
              <a:endParaRPr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  <p:grpSp>
        <p:nvGrpSpPr>
          <p:cNvPr id="666" name="Google Shape;666;p76"/>
          <p:cNvGrpSpPr/>
          <p:nvPr/>
        </p:nvGrpSpPr>
        <p:grpSpPr>
          <a:xfrm>
            <a:off x="3305450" y="4621650"/>
            <a:ext cx="2062200" cy="361200"/>
            <a:chOff x="892075" y="2571750"/>
            <a:chExt cx="2062200" cy="361200"/>
          </a:xfrm>
        </p:grpSpPr>
        <p:sp>
          <p:nvSpPr>
            <p:cNvPr id="667" name="Google Shape;667;p76"/>
            <p:cNvSpPr txBox="1"/>
            <p:nvPr/>
          </p:nvSpPr>
          <p:spPr>
            <a:xfrm>
              <a:off x="892075" y="2571750"/>
              <a:ext cx="9933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Cutoff</a:t>
              </a:r>
              <a:endParaRPr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668" name="Google Shape;668;p76"/>
            <p:cNvSpPr txBox="1"/>
            <p:nvPr/>
          </p:nvSpPr>
          <p:spPr>
            <a:xfrm>
              <a:off x="1960975" y="2571750"/>
              <a:ext cx="9933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GMM</a:t>
              </a:r>
              <a:endParaRPr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  <p:grpSp>
        <p:nvGrpSpPr>
          <p:cNvPr id="669" name="Google Shape;669;p76"/>
          <p:cNvGrpSpPr/>
          <p:nvPr/>
        </p:nvGrpSpPr>
        <p:grpSpPr>
          <a:xfrm>
            <a:off x="5809450" y="2571750"/>
            <a:ext cx="2062200" cy="361200"/>
            <a:chOff x="892075" y="2571750"/>
            <a:chExt cx="2062200" cy="361200"/>
          </a:xfrm>
        </p:grpSpPr>
        <p:sp>
          <p:nvSpPr>
            <p:cNvPr id="670" name="Google Shape;670;p76"/>
            <p:cNvSpPr txBox="1"/>
            <p:nvPr/>
          </p:nvSpPr>
          <p:spPr>
            <a:xfrm>
              <a:off x="892075" y="2571750"/>
              <a:ext cx="9933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Cutoff</a:t>
              </a:r>
              <a:endParaRPr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  <p:sp>
          <p:nvSpPr>
            <p:cNvPr id="671" name="Google Shape;671;p76"/>
            <p:cNvSpPr txBox="1"/>
            <p:nvPr/>
          </p:nvSpPr>
          <p:spPr>
            <a:xfrm>
              <a:off x="1960975" y="2571750"/>
              <a:ext cx="9933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GMM</a:t>
              </a:r>
              <a:endParaRPr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  <p:sp>
        <p:nvSpPr>
          <p:cNvPr id="672" name="Google Shape;672;p76"/>
          <p:cNvSpPr txBox="1"/>
          <p:nvPr/>
        </p:nvSpPr>
        <p:spPr>
          <a:xfrm>
            <a:off x="979850" y="1469975"/>
            <a:ext cx="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26</a:t>
            </a:r>
            <a:endParaRPr b="1" sz="23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73" name="Google Shape;673;p76"/>
          <p:cNvSpPr txBox="1"/>
          <p:nvPr/>
        </p:nvSpPr>
        <p:spPr>
          <a:xfrm>
            <a:off x="1676575" y="1469963"/>
            <a:ext cx="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23</a:t>
            </a:r>
            <a:endParaRPr b="1" sz="23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74" name="Google Shape;674;p76"/>
          <p:cNvSpPr txBox="1"/>
          <p:nvPr/>
        </p:nvSpPr>
        <p:spPr>
          <a:xfrm>
            <a:off x="2373300" y="1469975"/>
            <a:ext cx="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31</a:t>
            </a:r>
            <a:endParaRPr b="1" sz="23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75" name="Google Shape;675;p76"/>
          <p:cNvSpPr txBox="1"/>
          <p:nvPr/>
        </p:nvSpPr>
        <p:spPr>
          <a:xfrm>
            <a:off x="5984988" y="1469975"/>
            <a:ext cx="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16</a:t>
            </a:r>
            <a:endParaRPr b="1" sz="23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76" name="Google Shape;676;p76"/>
          <p:cNvSpPr txBox="1"/>
          <p:nvPr/>
        </p:nvSpPr>
        <p:spPr>
          <a:xfrm>
            <a:off x="6544237" y="1469963"/>
            <a:ext cx="69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204</a:t>
            </a:r>
            <a:endParaRPr b="1" sz="23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77" name="Google Shape;677;p76"/>
          <p:cNvSpPr txBox="1"/>
          <p:nvPr/>
        </p:nvSpPr>
        <p:spPr>
          <a:xfrm>
            <a:off x="7307180" y="1469975"/>
            <a:ext cx="69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205</a:t>
            </a:r>
            <a:endParaRPr b="1" sz="23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78" name="Google Shape;678;p76"/>
          <p:cNvSpPr txBox="1"/>
          <p:nvPr/>
        </p:nvSpPr>
        <p:spPr>
          <a:xfrm>
            <a:off x="3305450" y="3408175"/>
            <a:ext cx="69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82</a:t>
            </a:r>
            <a:endParaRPr b="1" sz="23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79" name="Google Shape;679;p76"/>
          <p:cNvSpPr txBox="1"/>
          <p:nvPr/>
        </p:nvSpPr>
        <p:spPr>
          <a:xfrm>
            <a:off x="4158325" y="3408163"/>
            <a:ext cx="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58</a:t>
            </a:r>
            <a:endParaRPr b="1" sz="23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80" name="Google Shape;680;p76"/>
          <p:cNvSpPr txBox="1"/>
          <p:nvPr/>
        </p:nvSpPr>
        <p:spPr>
          <a:xfrm>
            <a:off x="4807500" y="3408175"/>
            <a:ext cx="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91</a:t>
            </a:r>
            <a:endParaRPr b="1" sz="2300"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81" name="Google Shape;681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9F9F9"/>
      </a:dk1>
      <a:lt1>
        <a:srgbClr val="183C40"/>
      </a:lt1>
      <a:dk2>
        <a:srgbClr val="20494D"/>
      </a:dk2>
      <a:lt2>
        <a:srgbClr val="799DA7"/>
      </a:lt2>
      <a:accent1>
        <a:srgbClr val="B0D5CD"/>
      </a:accent1>
      <a:accent2>
        <a:srgbClr val="A6DAEA"/>
      </a:accent2>
      <a:accent3>
        <a:srgbClr val="B78D43"/>
      </a:accent3>
      <a:accent4>
        <a:srgbClr val="9AA864"/>
      </a:accent4>
      <a:accent5>
        <a:srgbClr val="426345"/>
      </a:accent5>
      <a:accent6>
        <a:srgbClr val="DCDCDC"/>
      </a:accent6>
      <a:hlink>
        <a:srgbClr val="B0D5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